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doc" ContentType="application/msword"/>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62"/>
  </p:notesMasterIdLst>
  <p:sldIdLst>
    <p:sldId id="256" r:id="rId2"/>
    <p:sldId id="260" r:id="rId3"/>
    <p:sldId id="261" r:id="rId4"/>
    <p:sldId id="262" r:id="rId5"/>
    <p:sldId id="263" r:id="rId6"/>
    <p:sldId id="264" r:id="rId7"/>
    <p:sldId id="265" r:id="rId8"/>
    <p:sldId id="266" r:id="rId9"/>
    <p:sldId id="267" r:id="rId10"/>
    <p:sldId id="269"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83" r:id="rId24"/>
    <p:sldId id="284" r:id="rId25"/>
    <p:sldId id="285" r:id="rId26"/>
    <p:sldId id="286" r:id="rId27"/>
    <p:sldId id="287" r:id="rId28"/>
    <p:sldId id="290" r:id="rId29"/>
    <p:sldId id="291" r:id="rId30"/>
    <p:sldId id="322" r:id="rId31"/>
    <p:sldId id="295" r:id="rId32"/>
    <p:sldId id="293" r:id="rId33"/>
    <p:sldId id="294" r:id="rId34"/>
    <p:sldId id="292" r:id="rId35"/>
    <p:sldId id="296" r:id="rId36"/>
    <p:sldId id="297" r:id="rId37"/>
    <p:sldId id="323" r:id="rId38"/>
    <p:sldId id="298" r:id="rId39"/>
    <p:sldId id="299" r:id="rId40"/>
    <p:sldId id="300" r:id="rId41"/>
    <p:sldId id="301" r:id="rId42"/>
    <p:sldId id="302" r:id="rId43"/>
    <p:sldId id="303" r:id="rId44"/>
    <p:sldId id="304" r:id="rId45"/>
    <p:sldId id="305" r:id="rId46"/>
    <p:sldId id="306" r:id="rId47"/>
    <p:sldId id="307" r:id="rId48"/>
    <p:sldId id="308" r:id="rId49"/>
    <p:sldId id="309" r:id="rId50"/>
    <p:sldId id="310" r:id="rId51"/>
    <p:sldId id="316" r:id="rId52"/>
    <p:sldId id="317" r:id="rId53"/>
    <p:sldId id="318" r:id="rId54"/>
    <p:sldId id="319" r:id="rId55"/>
    <p:sldId id="311" r:id="rId56"/>
    <p:sldId id="312" r:id="rId57"/>
    <p:sldId id="313" r:id="rId58"/>
    <p:sldId id="314" r:id="rId59"/>
    <p:sldId id="315" r:id="rId60"/>
    <p:sldId id="320" r:id="rId6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652" autoAdjust="0"/>
  </p:normalViewPr>
  <p:slideViewPr>
    <p:cSldViewPr>
      <p:cViewPr varScale="1">
        <p:scale>
          <a:sx n="65" d="100"/>
          <a:sy n="65" d="100"/>
        </p:scale>
        <p:origin x="1536" y="78"/>
      </p:cViewPr>
      <p:guideLst>
        <p:guide orient="horz" pos="2160"/>
        <p:guide pos="2880"/>
      </p:guideLst>
    </p:cSldViewPr>
  </p:slideViewPr>
  <p:notesTextViewPr>
    <p:cViewPr>
      <p:scale>
        <a:sx n="1" d="1"/>
        <a:sy n="1" d="1"/>
      </p:scale>
      <p:origin x="0" y="0"/>
    </p:cViewPr>
  </p:notesTextViewPr>
  <p:sorterViewPr>
    <p:cViewPr>
      <p:scale>
        <a:sx n="66" d="100"/>
        <a:sy n="66" d="100"/>
      </p:scale>
      <p:origin x="0" y="1398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media/image1.jpeg>
</file>

<file path=ppt/media/image10.png>
</file>

<file path=ppt/media/image11.png>
</file>

<file path=ppt/media/image12.png>
</file>

<file path=ppt/media/image2.png>
</file>

<file path=ppt/media/image3.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B2BF90-99B2-4202-92DF-19479BF58EE9}" type="datetimeFigureOut">
              <a:rPr lang="en-GB" smtClean="0"/>
              <a:t>28/09/2017</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55A965-49CD-492E-84BE-5EB2A9CC3DBD}" type="slidenum">
              <a:rPr lang="en-GB" smtClean="0"/>
              <a:t>‹#›</a:t>
            </a:fld>
            <a:endParaRPr lang="en-GB"/>
          </a:p>
        </p:txBody>
      </p:sp>
    </p:spTree>
    <p:extLst>
      <p:ext uri="{BB962C8B-B14F-4D97-AF65-F5344CB8AC3E}">
        <p14:creationId xmlns:p14="http://schemas.microsoft.com/office/powerpoint/2010/main" val="147939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C4EBF5B-C08F-0447-90BA-52F7D4CD37B0}" type="slidenum">
              <a:rPr lang="en-GB" sz="1200"/>
              <a:pPr eaLnBrk="1" hangingPunct="1"/>
              <a:t>2</a:t>
            </a:fld>
            <a:endParaRPr lang="en-GB" sz="1200"/>
          </a:p>
        </p:txBody>
      </p:sp>
      <p:sp>
        <p:nvSpPr>
          <p:cNvPr id="1638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28D4F8E0-9261-C547-8618-AF3F081A7960}" type="slidenum">
              <a:rPr lang="en-US" sz="1200">
                <a:latin typeface="Times" charset="0"/>
              </a:rPr>
              <a:pPr algn="r"/>
              <a:t>2</a:t>
            </a:fld>
            <a:endParaRPr lang="en-US" sz="1200">
              <a:latin typeface="Times" charset="0"/>
            </a:endParaRPr>
          </a:p>
        </p:txBody>
      </p:sp>
      <p:sp>
        <p:nvSpPr>
          <p:cNvPr id="16388" name="Rectangle 2"/>
          <p:cNvSpPr>
            <a:spLocks noGrp="1" noRot="1" noChangeAspect="1" noChangeArrowheads="1" noTextEdit="1"/>
          </p:cNvSpPr>
          <p:nvPr>
            <p:ph type="sldImg"/>
          </p:nvPr>
        </p:nvSpPr>
        <p:spPr>
          <a:ln/>
        </p:spPr>
      </p:sp>
      <p:sp>
        <p:nvSpPr>
          <p:cNvPr id="1638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30735940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BC4D60F-506C-684F-9902-1DD60138FE4B}" type="slidenum">
              <a:rPr lang="en-GB" sz="1200"/>
              <a:pPr eaLnBrk="1" hangingPunct="1"/>
              <a:t>12</a:t>
            </a:fld>
            <a:endParaRPr lang="en-GB" sz="1200"/>
          </a:p>
        </p:txBody>
      </p:sp>
      <p:sp>
        <p:nvSpPr>
          <p:cNvPr id="3891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BC06B41-C799-C240-8FFA-2AFC1BBB5DD6}" type="slidenum">
              <a:rPr lang="en-US" sz="1200">
                <a:latin typeface="Times" charset="0"/>
              </a:rPr>
              <a:pPr algn="r"/>
              <a:t>12</a:t>
            </a:fld>
            <a:endParaRPr lang="en-US" sz="1200">
              <a:latin typeface="Times" charset="0"/>
            </a:endParaRPr>
          </a:p>
        </p:txBody>
      </p:sp>
      <p:sp>
        <p:nvSpPr>
          <p:cNvPr id="38916" name="Rectangle 2"/>
          <p:cNvSpPr>
            <a:spLocks noGrp="1" noRot="1" noChangeAspect="1" noChangeArrowheads="1" noTextEdit="1"/>
          </p:cNvSpPr>
          <p:nvPr>
            <p:ph type="sldImg"/>
          </p:nvPr>
        </p:nvSpPr>
        <p:spPr>
          <a:ln/>
        </p:spPr>
      </p:sp>
      <p:sp>
        <p:nvSpPr>
          <p:cNvPr id="3891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20940819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B51C346-F220-3149-BB04-60E32BD4189A}" type="slidenum">
              <a:rPr lang="en-GB" sz="1200"/>
              <a:pPr eaLnBrk="1" hangingPunct="1"/>
              <a:t>13</a:t>
            </a:fld>
            <a:endParaRPr lang="en-GB" sz="1200"/>
          </a:p>
        </p:txBody>
      </p:sp>
      <p:sp>
        <p:nvSpPr>
          <p:cNvPr id="4096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9983522-E2D5-D145-8BD9-2DF074385012}" type="slidenum">
              <a:rPr lang="en-US" sz="1200">
                <a:latin typeface="Times" charset="0"/>
              </a:rPr>
              <a:pPr algn="r"/>
              <a:t>13</a:t>
            </a:fld>
            <a:endParaRPr lang="en-US" sz="1200">
              <a:latin typeface="Times" charset="0"/>
            </a:endParaRPr>
          </a:p>
        </p:txBody>
      </p:sp>
      <p:sp>
        <p:nvSpPr>
          <p:cNvPr id="40964" name="Rectangle 2"/>
          <p:cNvSpPr>
            <a:spLocks noGrp="1" noRot="1" noChangeAspect="1" noChangeArrowheads="1" noTextEdit="1"/>
          </p:cNvSpPr>
          <p:nvPr>
            <p:ph type="sldImg"/>
          </p:nvPr>
        </p:nvSpPr>
        <p:spPr>
          <a:ln/>
        </p:spPr>
      </p:sp>
      <p:sp>
        <p:nvSpPr>
          <p:cNvPr id="4096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6571961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1E64B77-6C40-AB49-9D98-8B1789ACFEAD}" type="slidenum">
              <a:rPr lang="en-GB" sz="1200"/>
              <a:pPr eaLnBrk="1" hangingPunct="1"/>
              <a:t>14</a:t>
            </a:fld>
            <a:endParaRPr lang="en-GB" sz="1200"/>
          </a:p>
        </p:txBody>
      </p:sp>
      <p:sp>
        <p:nvSpPr>
          <p:cNvPr id="4301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540D873-5DF6-5E49-87CE-99A7DACAE59E}" type="slidenum">
              <a:rPr lang="en-US" sz="1200">
                <a:latin typeface="Times" charset="0"/>
              </a:rPr>
              <a:pPr algn="r"/>
              <a:t>14</a:t>
            </a:fld>
            <a:endParaRPr lang="en-US" sz="1200">
              <a:latin typeface="Times" charset="0"/>
            </a:endParaRPr>
          </a:p>
        </p:txBody>
      </p:sp>
      <p:sp>
        <p:nvSpPr>
          <p:cNvPr id="43012" name="Rectangle 2"/>
          <p:cNvSpPr>
            <a:spLocks noGrp="1" noRot="1" noChangeAspect="1" noChangeArrowheads="1" noTextEdit="1"/>
          </p:cNvSpPr>
          <p:nvPr>
            <p:ph type="sldImg"/>
          </p:nvPr>
        </p:nvSpPr>
        <p:spPr>
          <a:ln/>
        </p:spPr>
      </p:sp>
      <p:sp>
        <p:nvSpPr>
          <p:cNvPr id="4301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10065236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294D184-B491-D442-AAB8-1FA59717FB8D}" type="slidenum">
              <a:rPr lang="en-GB" sz="1200"/>
              <a:pPr eaLnBrk="1" hangingPunct="1"/>
              <a:t>15</a:t>
            </a:fld>
            <a:endParaRPr lang="en-GB" sz="1200"/>
          </a:p>
        </p:txBody>
      </p:sp>
      <p:sp>
        <p:nvSpPr>
          <p:cNvPr id="4505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8B2B7C9-F5EF-734F-A7FD-03B8EEC7D345}" type="slidenum">
              <a:rPr lang="en-US" sz="1200">
                <a:latin typeface="Times" charset="0"/>
              </a:rPr>
              <a:pPr algn="r"/>
              <a:t>15</a:t>
            </a:fld>
            <a:endParaRPr lang="en-US" sz="1200">
              <a:latin typeface="Times" charset="0"/>
            </a:endParaRPr>
          </a:p>
        </p:txBody>
      </p:sp>
      <p:sp>
        <p:nvSpPr>
          <p:cNvPr id="45060" name="Rectangle 2"/>
          <p:cNvSpPr>
            <a:spLocks noGrp="1" noRot="1" noChangeAspect="1" noChangeArrowheads="1" noTextEdit="1"/>
          </p:cNvSpPr>
          <p:nvPr>
            <p:ph type="sldImg"/>
          </p:nvPr>
        </p:nvSpPr>
        <p:spPr>
          <a:ln/>
        </p:spPr>
      </p:sp>
      <p:sp>
        <p:nvSpPr>
          <p:cNvPr id="4506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dirty="0"/>
          </a:p>
        </p:txBody>
      </p:sp>
    </p:spTree>
    <p:extLst>
      <p:ext uri="{BB962C8B-B14F-4D97-AF65-F5344CB8AC3E}">
        <p14:creationId xmlns:p14="http://schemas.microsoft.com/office/powerpoint/2010/main" val="15843498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FE6F2FE-72F5-524E-BF40-5F58634D7967}" type="slidenum">
              <a:rPr lang="en-GB" sz="1200"/>
              <a:pPr eaLnBrk="1" hangingPunct="1"/>
              <a:t>16</a:t>
            </a:fld>
            <a:endParaRPr lang="en-GB" sz="1200"/>
          </a:p>
        </p:txBody>
      </p:sp>
      <p:sp>
        <p:nvSpPr>
          <p:cNvPr id="4710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B932F621-AF16-BD40-8F09-6D9D234D3375}" type="slidenum">
              <a:rPr lang="en-US" sz="1200">
                <a:latin typeface="Times" charset="0"/>
              </a:rPr>
              <a:pPr algn="r"/>
              <a:t>16</a:t>
            </a:fld>
            <a:endParaRPr lang="en-US" sz="1200">
              <a:latin typeface="Times" charset="0"/>
            </a:endParaRPr>
          </a:p>
        </p:txBody>
      </p:sp>
      <p:sp>
        <p:nvSpPr>
          <p:cNvPr id="47108" name="Rectangle 2"/>
          <p:cNvSpPr>
            <a:spLocks noGrp="1" noRot="1" noChangeAspect="1" noChangeArrowheads="1" noTextEdit="1"/>
          </p:cNvSpPr>
          <p:nvPr>
            <p:ph type="sldImg"/>
          </p:nvPr>
        </p:nvSpPr>
        <p:spPr>
          <a:ln/>
        </p:spPr>
      </p:sp>
      <p:sp>
        <p:nvSpPr>
          <p:cNvPr id="4710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13065307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90844A0-4236-C047-8A78-ECDCB2D49B48}" type="slidenum">
              <a:rPr lang="en-GB" sz="1200"/>
              <a:pPr eaLnBrk="1" hangingPunct="1"/>
              <a:t>17</a:t>
            </a:fld>
            <a:endParaRPr lang="en-GB" sz="1200"/>
          </a:p>
        </p:txBody>
      </p:sp>
      <p:sp>
        <p:nvSpPr>
          <p:cNvPr id="4915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B8D8FF33-4E8E-F545-9B68-EDBEE76990E0}" type="slidenum">
              <a:rPr lang="en-US" sz="1200">
                <a:latin typeface="Times" charset="0"/>
              </a:rPr>
              <a:pPr algn="r"/>
              <a:t>17</a:t>
            </a:fld>
            <a:endParaRPr lang="en-US" sz="1200">
              <a:latin typeface="Times" charset="0"/>
            </a:endParaRPr>
          </a:p>
        </p:txBody>
      </p:sp>
      <p:sp>
        <p:nvSpPr>
          <p:cNvPr id="49156" name="Rectangle 2"/>
          <p:cNvSpPr>
            <a:spLocks noGrp="1" noRot="1" noChangeAspect="1" noChangeArrowheads="1" noTextEdit="1"/>
          </p:cNvSpPr>
          <p:nvPr>
            <p:ph type="sldImg"/>
          </p:nvPr>
        </p:nvSpPr>
        <p:spPr>
          <a:ln/>
        </p:spPr>
      </p:sp>
      <p:sp>
        <p:nvSpPr>
          <p:cNvPr id="4915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12577932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2504D9C-FD4E-CD49-BD43-EE76FBA458CA}" type="slidenum">
              <a:rPr lang="en-GB" sz="1200"/>
              <a:pPr eaLnBrk="1" hangingPunct="1"/>
              <a:t>18</a:t>
            </a:fld>
            <a:endParaRPr lang="en-GB" sz="1200"/>
          </a:p>
        </p:txBody>
      </p:sp>
      <p:sp>
        <p:nvSpPr>
          <p:cNvPr id="5120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394336C7-D429-D14B-BBF9-8293634C9623}" type="slidenum">
              <a:rPr lang="en-US" sz="1200">
                <a:latin typeface="Times" charset="0"/>
              </a:rPr>
              <a:pPr algn="r"/>
              <a:t>18</a:t>
            </a:fld>
            <a:endParaRPr lang="en-US" sz="1200">
              <a:latin typeface="Times" charset="0"/>
            </a:endParaRPr>
          </a:p>
        </p:txBody>
      </p:sp>
      <p:sp>
        <p:nvSpPr>
          <p:cNvPr id="51204" name="Rectangle 2"/>
          <p:cNvSpPr>
            <a:spLocks noGrp="1" noRot="1" noChangeAspect="1" noChangeArrowheads="1" noTextEdit="1"/>
          </p:cNvSpPr>
          <p:nvPr>
            <p:ph type="sldImg"/>
          </p:nvPr>
        </p:nvSpPr>
        <p:spPr>
          <a:ln/>
        </p:spPr>
      </p:sp>
      <p:sp>
        <p:nvSpPr>
          <p:cNvPr id="5120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24748791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693CBB0-8B5E-B540-944B-092B467FC90F}" type="slidenum">
              <a:rPr lang="en-GB" sz="1200"/>
              <a:pPr eaLnBrk="1" hangingPunct="1"/>
              <a:t>19</a:t>
            </a:fld>
            <a:endParaRPr lang="en-GB" sz="1200"/>
          </a:p>
        </p:txBody>
      </p:sp>
      <p:sp>
        <p:nvSpPr>
          <p:cNvPr id="5325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011FD7A-F6EA-2549-ADC7-42EC07AD39C4}" type="slidenum">
              <a:rPr lang="en-US" sz="1200">
                <a:latin typeface="Times" charset="0"/>
              </a:rPr>
              <a:pPr algn="r"/>
              <a:t>19</a:t>
            </a:fld>
            <a:endParaRPr lang="en-US" sz="1200">
              <a:latin typeface="Times" charset="0"/>
            </a:endParaRPr>
          </a:p>
        </p:txBody>
      </p:sp>
      <p:sp>
        <p:nvSpPr>
          <p:cNvPr id="53252" name="Rectangle 2"/>
          <p:cNvSpPr>
            <a:spLocks noGrp="1" noRot="1" noChangeAspect="1" noChangeArrowheads="1" noTextEdit="1"/>
          </p:cNvSpPr>
          <p:nvPr>
            <p:ph type="sldImg"/>
          </p:nvPr>
        </p:nvSpPr>
        <p:spPr>
          <a:ln/>
        </p:spPr>
      </p:sp>
      <p:sp>
        <p:nvSpPr>
          <p:cNvPr id="5325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22216779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C18C58F-A438-1341-988A-93041F74143E}" type="slidenum">
              <a:rPr lang="en-GB" sz="1200"/>
              <a:pPr eaLnBrk="1" hangingPunct="1"/>
              <a:t>20</a:t>
            </a:fld>
            <a:endParaRPr lang="en-GB" sz="1200"/>
          </a:p>
        </p:txBody>
      </p:sp>
      <p:sp>
        <p:nvSpPr>
          <p:cNvPr id="5529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E09F98D6-7EF5-E642-AA94-0F72814C95E1}" type="slidenum">
              <a:rPr lang="en-US" sz="1200">
                <a:latin typeface="Times" charset="0"/>
              </a:rPr>
              <a:pPr algn="r"/>
              <a:t>20</a:t>
            </a:fld>
            <a:endParaRPr lang="en-US" sz="1200">
              <a:latin typeface="Times" charset="0"/>
            </a:endParaRPr>
          </a:p>
        </p:txBody>
      </p:sp>
      <p:sp>
        <p:nvSpPr>
          <p:cNvPr id="55300" name="Rectangle 2"/>
          <p:cNvSpPr>
            <a:spLocks noGrp="1" noRot="1" noChangeAspect="1" noChangeArrowheads="1" noTextEdit="1"/>
          </p:cNvSpPr>
          <p:nvPr>
            <p:ph type="sldImg"/>
          </p:nvPr>
        </p:nvSpPr>
        <p:spPr>
          <a:ln/>
        </p:spPr>
      </p:sp>
      <p:sp>
        <p:nvSpPr>
          <p:cNvPr id="5530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799878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1253FEB-E700-8243-94AE-F76DA05ED928}" type="slidenum">
              <a:rPr lang="en-GB" sz="1200"/>
              <a:pPr eaLnBrk="1" hangingPunct="1"/>
              <a:t>21</a:t>
            </a:fld>
            <a:endParaRPr lang="en-GB" sz="1200"/>
          </a:p>
        </p:txBody>
      </p:sp>
      <p:sp>
        <p:nvSpPr>
          <p:cNvPr id="5734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8963A5B-47B3-D246-B60C-C9943D1FC53B}" type="slidenum">
              <a:rPr lang="en-US" sz="1200">
                <a:latin typeface="Times" charset="0"/>
              </a:rPr>
              <a:pPr algn="r"/>
              <a:t>21</a:t>
            </a:fld>
            <a:endParaRPr lang="en-US" sz="1200">
              <a:latin typeface="Times" charset="0"/>
            </a:endParaRPr>
          </a:p>
        </p:txBody>
      </p:sp>
      <p:sp>
        <p:nvSpPr>
          <p:cNvPr id="57348" name="Rectangle 2"/>
          <p:cNvSpPr>
            <a:spLocks noGrp="1" noRot="1" noChangeAspect="1" noChangeArrowheads="1" noTextEdit="1"/>
          </p:cNvSpPr>
          <p:nvPr>
            <p:ph type="sldImg"/>
          </p:nvPr>
        </p:nvSpPr>
        <p:spPr>
          <a:ln/>
        </p:spPr>
      </p:sp>
      <p:sp>
        <p:nvSpPr>
          <p:cNvPr id="5734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12444734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15D9E3C-721E-E546-98FF-ABB75421D58E}" type="slidenum">
              <a:rPr lang="en-GB" sz="1200"/>
              <a:pPr eaLnBrk="1" hangingPunct="1"/>
              <a:t>3</a:t>
            </a:fld>
            <a:endParaRPr lang="en-GB" sz="1200"/>
          </a:p>
        </p:txBody>
      </p:sp>
      <p:sp>
        <p:nvSpPr>
          <p:cNvPr id="1843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5CD5C92-235F-9744-8FBA-0B32D3C5DD3A}" type="slidenum">
              <a:rPr lang="en-US" sz="1200">
                <a:latin typeface="Times" charset="0"/>
              </a:rPr>
              <a:pPr algn="r"/>
              <a:t>3</a:t>
            </a:fld>
            <a:endParaRPr lang="en-US" sz="1200">
              <a:latin typeface="Times" charset="0"/>
            </a:endParaRPr>
          </a:p>
        </p:txBody>
      </p:sp>
      <p:sp>
        <p:nvSpPr>
          <p:cNvPr id="18436" name="Rectangle 2"/>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lIns="90487" tIns="44450" rIns="90487" bIns="44450"/>
          <a:lstStyle/>
          <a:p>
            <a:pPr eaLnBrk="1" hangingPunct="1"/>
            <a:endParaRPr lang="en-US"/>
          </a:p>
        </p:txBody>
      </p:sp>
      <p:sp>
        <p:nvSpPr>
          <p:cNvPr id="18437" name="Rectangle 3"/>
          <p:cNvSpPr>
            <a:spLocks noGrp="1" noRot="1" noChangeAspect="1" noChangeArrowheads="1" noTextEdit="1"/>
          </p:cNvSpPr>
          <p:nvPr>
            <p:ph type="sldImg"/>
          </p:nvPr>
        </p:nvSpPr>
        <p:spPr>
          <a:xfrm>
            <a:off x="1150938" y="692150"/>
            <a:ext cx="4556125" cy="3416300"/>
          </a:xfrm>
          <a:ln w="12700" cap="flat">
            <a:solidFill>
              <a:schemeClr val="tx1"/>
            </a:solidFill>
          </a:ln>
        </p:spPr>
      </p:sp>
    </p:spTree>
    <p:extLst>
      <p:ext uri="{BB962C8B-B14F-4D97-AF65-F5344CB8AC3E}">
        <p14:creationId xmlns:p14="http://schemas.microsoft.com/office/powerpoint/2010/main" val="5979086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9352920-B02D-3B49-92D9-B0F3AACCDBB8}" type="slidenum">
              <a:rPr lang="en-GB" sz="1200"/>
              <a:pPr eaLnBrk="1" hangingPunct="1"/>
              <a:t>22</a:t>
            </a:fld>
            <a:endParaRPr lang="en-GB" sz="1200"/>
          </a:p>
        </p:txBody>
      </p:sp>
      <p:sp>
        <p:nvSpPr>
          <p:cNvPr id="5939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B6195F1-9667-134C-826B-E2BF4DF4537C}" type="slidenum">
              <a:rPr lang="en-US" sz="1200">
                <a:latin typeface="Times" charset="0"/>
              </a:rPr>
              <a:pPr algn="r"/>
              <a:t>22</a:t>
            </a:fld>
            <a:endParaRPr lang="en-US" sz="1200">
              <a:latin typeface="Times" charset="0"/>
            </a:endParaRPr>
          </a:p>
        </p:txBody>
      </p:sp>
      <p:sp>
        <p:nvSpPr>
          <p:cNvPr id="59396" name="Rectangle 2"/>
          <p:cNvSpPr>
            <a:spLocks noGrp="1" noRot="1" noChangeAspect="1" noChangeArrowheads="1" noTextEdit="1"/>
          </p:cNvSpPr>
          <p:nvPr>
            <p:ph type="sldImg"/>
          </p:nvPr>
        </p:nvSpPr>
        <p:spPr>
          <a:ln/>
        </p:spPr>
      </p:sp>
      <p:sp>
        <p:nvSpPr>
          <p:cNvPr id="5939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36978036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E8744E4-6B70-E149-B7C3-D52C0A6B8816}" type="slidenum">
              <a:rPr lang="en-GB" sz="1200"/>
              <a:pPr eaLnBrk="1" hangingPunct="1"/>
              <a:t>23</a:t>
            </a:fld>
            <a:endParaRPr lang="en-GB" sz="1200"/>
          </a:p>
        </p:txBody>
      </p:sp>
      <p:sp>
        <p:nvSpPr>
          <p:cNvPr id="6144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458CC71-F16B-E945-A300-9F41FF58EFC8}" type="slidenum">
              <a:rPr lang="en-US" sz="1200">
                <a:latin typeface="Times" charset="0"/>
              </a:rPr>
              <a:pPr algn="r"/>
              <a:t>23</a:t>
            </a:fld>
            <a:endParaRPr lang="en-US" sz="1200">
              <a:latin typeface="Times" charset="0"/>
            </a:endParaRPr>
          </a:p>
        </p:txBody>
      </p:sp>
      <p:sp>
        <p:nvSpPr>
          <p:cNvPr id="61444" name="Rectangle 2"/>
          <p:cNvSpPr>
            <a:spLocks noGrp="1" noRot="1" noChangeAspect="1" noChangeArrowheads="1" noTextEdit="1"/>
          </p:cNvSpPr>
          <p:nvPr>
            <p:ph type="sldImg"/>
          </p:nvPr>
        </p:nvSpPr>
        <p:spPr>
          <a:ln/>
        </p:spPr>
      </p:sp>
      <p:sp>
        <p:nvSpPr>
          <p:cNvPr id="6144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dirty="0"/>
          </a:p>
        </p:txBody>
      </p:sp>
    </p:spTree>
    <p:extLst>
      <p:ext uri="{BB962C8B-B14F-4D97-AF65-F5344CB8AC3E}">
        <p14:creationId xmlns:p14="http://schemas.microsoft.com/office/powerpoint/2010/main" val="34263592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5E22BFD-9399-A547-B861-27A4350A2AA9}" type="slidenum">
              <a:rPr lang="en-GB" sz="1200"/>
              <a:pPr eaLnBrk="1" hangingPunct="1"/>
              <a:t>24</a:t>
            </a:fld>
            <a:endParaRPr lang="en-GB" sz="1200"/>
          </a:p>
        </p:txBody>
      </p:sp>
      <p:sp>
        <p:nvSpPr>
          <p:cNvPr id="6349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1D7A150-DBAF-DB4F-8C07-395FF8B68CA2}" type="slidenum">
              <a:rPr lang="en-US" sz="1200">
                <a:latin typeface="Times" charset="0"/>
              </a:rPr>
              <a:pPr algn="r"/>
              <a:t>24</a:t>
            </a:fld>
            <a:endParaRPr lang="en-US" sz="1200">
              <a:latin typeface="Times" charset="0"/>
            </a:endParaRPr>
          </a:p>
        </p:txBody>
      </p:sp>
      <p:sp>
        <p:nvSpPr>
          <p:cNvPr id="63492" name="Rectangle 2"/>
          <p:cNvSpPr>
            <a:spLocks noGrp="1" noRot="1" noChangeAspect="1" noChangeArrowheads="1" noTextEdit="1"/>
          </p:cNvSpPr>
          <p:nvPr>
            <p:ph type="sldImg"/>
          </p:nvPr>
        </p:nvSpPr>
        <p:spPr>
          <a:ln/>
        </p:spPr>
      </p:sp>
      <p:sp>
        <p:nvSpPr>
          <p:cNvPr id="6349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4591217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BF76E53-7C1D-4C4E-84D9-0D6D098567B7}" type="slidenum">
              <a:rPr lang="en-GB" sz="1200"/>
              <a:pPr eaLnBrk="1" hangingPunct="1"/>
              <a:t>25</a:t>
            </a:fld>
            <a:endParaRPr lang="en-GB" sz="1200"/>
          </a:p>
        </p:txBody>
      </p:sp>
      <p:sp>
        <p:nvSpPr>
          <p:cNvPr id="6553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7A92F32-6332-8C44-9A2E-FB1F67B195AF}" type="slidenum">
              <a:rPr lang="en-US" sz="1200">
                <a:latin typeface="Times" charset="0"/>
              </a:rPr>
              <a:pPr algn="r"/>
              <a:t>25</a:t>
            </a:fld>
            <a:endParaRPr lang="en-US" sz="1200">
              <a:latin typeface="Times" charset="0"/>
            </a:endParaRPr>
          </a:p>
        </p:txBody>
      </p:sp>
      <p:sp>
        <p:nvSpPr>
          <p:cNvPr id="65540" name="Rectangle 2"/>
          <p:cNvSpPr>
            <a:spLocks noGrp="1" noRot="1" noChangeAspect="1" noChangeArrowheads="1" noTextEdit="1"/>
          </p:cNvSpPr>
          <p:nvPr>
            <p:ph type="sldImg"/>
          </p:nvPr>
        </p:nvSpPr>
        <p:spPr>
          <a:ln/>
        </p:spPr>
      </p:sp>
      <p:sp>
        <p:nvSpPr>
          <p:cNvPr id="6554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34343959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915923E-0347-384F-BEF1-50250D0D961A}" type="slidenum">
              <a:rPr lang="en-GB" sz="1200"/>
              <a:pPr eaLnBrk="1" hangingPunct="1"/>
              <a:t>26</a:t>
            </a:fld>
            <a:endParaRPr lang="en-GB" sz="1200"/>
          </a:p>
        </p:txBody>
      </p:sp>
      <p:sp>
        <p:nvSpPr>
          <p:cNvPr id="6758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8B26E082-02C3-504E-B3DE-11A96FE136F8}" type="slidenum">
              <a:rPr lang="en-US" sz="1200">
                <a:latin typeface="Times" charset="0"/>
              </a:rPr>
              <a:pPr algn="r"/>
              <a:t>26</a:t>
            </a:fld>
            <a:endParaRPr lang="en-US" sz="1200">
              <a:latin typeface="Times" charset="0"/>
            </a:endParaRPr>
          </a:p>
        </p:txBody>
      </p:sp>
      <p:sp>
        <p:nvSpPr>
          <p:cNvPr id="67588" name="Rectangle 2"/>
          <p:cNvSpPr>
            <a:spLocks noGrp="1" noRot="1" noChangeAspect="1" noChangeArrowheads="1" noTextEdit="1"/>
          </p:cNvSpPr>
          <p:nvPr>
            <p:ph type="sldImg"/>
          </p:nvPr>
        </p:nvSpPr>
        <p:spPr>
          <a:ln/>
        </p:spPr>
      </p:sp>
      <p:sp>
        <p:nvSpPr>
          <p:cNvPr id="6758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38467056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9B311EF-C177-7044-8D4A-8A56B3C87D3A}" type="slidenum">
              <a:rPr lang="en-GB" sz="1200"/>
              <a:pPr eaLnBrk="1" hangingPunct="1"/>
              <a:t>27</a:t>
            </a:fld>
            <a:endParaRPr lang="en-GB" sz="1200"/>
          </a:p>
        </p:txBody>
      </p:sp>
      <p:sp>
        <p:nvSpPr>
          <p:cNvPr id="6963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85F935F-F078-7847-8E73-92279A92F6A4}" type="slidenum">
              <a:rPr lang="en-US" sz="1200">
                <a:latin typeface="Times" charset="0"/>
              </a:rPr>
              <a:pPr algn="r"/>
              <a:t>27</a:t>
            </a:fld>
            <a:endParaRPr lang="en-US" sz="1200">
              <a:latin typeface="Times" charset="0"/>
            </a:endParaRPr>
          </a:p>
        </p:txBody>
      </p:sp>
      <p:sp>
        <p:nvSpPr>
          <p:cNvPr id="69636" name="Rectangle 2"/>
          <p:cNvSpPr>
            <a:spLocks noGrp="1" noRot="1" noChangeAspect="1" noChangeArrowheads="1" noTextEdit="1"/>
          </p:cNvSpPr>
          <p:nvPr>
            <p:ph type="sldImg"/>
          </p:nvPr>
        </p:nvSpPr>
        <p:spPr>
          <a:ln/>
        </p:spPr>
      </p:sp>
      <p:sp>
        <p:nvSpPr>
          <p:cNvPr id="6963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16058540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ACFE296-53C8-2F44-A41A-40713687B700}" type="slidenum">
              <a:rPr lang="en-GB" sz="1200"/>
              <a:pPr eaLnBrk="1" hangingPunct="1"/>
              <a:t>28</a:t>
            </a:fld>
            <a:endParaRPr lang="en-GB" sz="1200"/>
          </a:p>
        </p:txBody>
      </p:sp>
      <p:sp>
        <p:nvSpPr>
          <p:cNvPr id="7373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DA2CDD6E-EF35-DD44-B27C-2A1F40D1510B}" type="slidenum">
              <a:rPr lang="en-US" sz="1200">
                <a:latin typeface="Times" charset="0"/>
              </a:rPr>
              <a:pPr algn="r"/>
              <a:t>28</a:t>
            </a:fld>
            <a:endParaRPr lang="en-US" sz="1200">
              <a:latin typeface="Times" charset="0"/>
            </a:endParaRPr>
          </a:p>
        </p:txBody>
      </p:sp>
      <p:sp>
        <p:nvSpPr>
          <p:cNvPr id="73732" name="Rectangle 2"/>
          <p:cNvSpPr>
            <a:spLocks noGrp="1" noRot="1" noChangeAspect="1" noChangeArrowheads="1" noTextEdit="1"/>
          </p:cNvSpPr>
          <p:nvPr>
            <p:ph type="sldImg"/>
          </p:nvPr>
        </p:nvSpPr>
        <p:spPr>
          <a:ln/>
        </p:spPr>
      </p:sp>
      <p:sp>
        <p:nvSpPr>
          <p:cNvPr id="7373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6105871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ABE491A-5BA7-4C43-A8FD-0A16F4EFC940}" type="slidenum">
              <a:rPr lang="en-GB" sz="1200"/>
              <a:pPr eaLnBrk="1" hangingPunct="1"/>
              <a:t>38</a:t>
            </a:fld>
            <a:endParaRPr lang="en-GB" sz="1200"/>
          </a:p>
        </p:txBody>
      </p:sp>
      <p:sp>
        <p:nvSpPr>
          <p:cNvPr id="8294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48D1145-8A17-A441-B206-206BB4C1602D}" type="slidenum">
              <a:rPr lang="en-US" sz="1200">
                <a:latin typeface="Times" charset="0"/>
              </a:rPr>
              <a:pPr algn="r"/>
              <a:t>38</a:t>
            </a:fld>
            <a:endParaRPr lang="en-US" sz="1200">
              <a:latin typeface="Times" charset="0"/>
            </a:endParaRPr>
          </a:p>
        </p:txBody>
      </p:sp>
      <p:sp>
        <p:nvSpPr>
          <p:cNvPr id="82948" name="Rectangle 2"/>
          <p:cNvSpPr>
            <a:spLocks noGrp="1" noRot="1" noChangeAspect="1" noChangeArrowheads="1" noTextEdit="1"/>
          </p:cNvSpPr>
          <p:nvPr>
            <p:ph type="sldImg"/>
          </p:nvPr>
        </p:nvSpPr>
        <p:spPr>
          <a:ln/>
        </p:spPr>
      </p:sp>
      <p:sp>
        <p:nvSpPr>
          <p:cNvPr id="8294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35028518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7C2D41D-70A5-7F48-A04B-28BFD3D026ED}" type="slidenum">
              <a:rPr lang="en-GB" sz="1200"/>
              <a:pPr eaLnBrk="1" hangingPunct="1"/>
              <a:t>39</a:t>
            </a:fld>
            <a:endParaRPr lang="en-GB" sz="1200"/>
          </a:p>
        </p:txBody>
      </p:sp>
      <p:sp>
        <p:nvSpPr>
          <p:cNvPr id="8499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9D616D6-34B5-7E43-89C2-6101A8BC6063}" type="slidenum">
              <a:rPr lang="en-US" sz="1200">
                <a:latin typeface="Times" charset="0"/>
              </a:rPr>
              <a:pPr algn="r"/>
              <a:t>39</a:t>
            </a:fld>
            <a:endParaRPr lang="en-US" sz="1200">
              <a:latin typeface="Times" charset="0"/>
            </a:endParaRPr>
          </a:p>
        </p:txBody>
      </p:sp>
      <p:sp>
        <p:nvSpPr>
          <p:cNvPr id="84996" name="Rectangle 2"/>
          <p:cNvSpPr>
            <a:spLocks noGrp="1" noRot="1" noChangeAspect="1" noChangeArrowheads="1" noTextEdit="1"/>
          </p:cNvSpPr>
          <p:nvPr>
            <p:ph type="sldImg"/>
          </p:nvPr>
        </p:nvSpPr>
        <p:spPr>
          <a:ln/>
        </p:spPr>
      </p:sp>
      <p:sp>
        <p:nvSpPr>
          <p:cNvPr id="8499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33486506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64C095F-E458-924E-A50D-294B25AD910D}" type="slidenum">
              <a:rPr lang="en-GB" sz="1200"/>
              <a:pPr eaLnBrk="1" hangingPunct="1"/>
              <a:t>40</a:t>
            </a:fld>
            <a:endParaRPr lang="en-GB" sz="1200"/>
          </a:p>
        </p:txBody>
      </p:sp>
      <p:sp>
        <p:nvSpPr>
          <p:cNvPr id="8704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03E4DE8-E123-B34A-AB89-C24463A68306}" type="slidenum">
              <a:rPr lang="en-US" sz="1200">
                <a:latin typeface="Times" charset="0"/>
              </a:rPr>
              <a:pPr algn="r"/>
              <a:t>40</a:t>
            </a:fld>
            <a:endParaRPr lang="en-US" sz="1200">
              <a:latin typeface="Times" charset="0"/>
            </a:endParaRPr>
          </a:p>
        </p:txBody>
      </p:sp>
      <p:sp>
        <p:nvSpPr>
          <p:cNvPr id="87044" name="Rectangle 2"/>
          <p:cNvSpPr>
            <a:spLocks noGrp="1" noRot="1" noChangeAspect="1" noChangeArrowheads="1" noTextEdit="1"/>
          </p:cNvSpPr>
          <p:nvPr>
            <p:ph type="sldImg"/>
          </p:nvPr>
        </p:nvSpPr>
        <p:spPr>
          <a:ln/>
        </p:spPr>
      </p:sp>
      <p:sp>
        <p:nvSpPr>
          <p:cNvPr id="8704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140105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4C524F0-9574-8F43-A002-61E03EE95E75}" type="slidenum">
              <a:rPr lang="en-GB" sz="1200"/>
              <a:pPr eaLnBrk="1" hangingPunct="1"/>
              <a:t>4</a:t>
            </a:fld>
            <a:endParaRPr lang="en-GB" sz="1200"/>
          </a:p>
        </p:txBody>
      </p:sp>
      <p:sp>
        <p:nvSpPr>
          <p:cNvPr id="2048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2374592-4809-9F45-8C5B-B29FF52DEAE4}" type="slidenum">
              <a:rPr lang="en-US" sz="1200">
                <a:latin typeface="Times" charset="0"/>
              </a:rPr>
              <a:pPr algn="r"/>
              <a:t>4</a:t>
            </a:fld>
            <a:endParaRPr lang="en-US" sz="1200">
              <a:latin typeface="Times" charset="0"/>
            </a:endParaRPr>
          </a:p>
        </p:txBody>
      </p:sp>
      <p:sp>
        <p:nvSpPr>
          <p:cNvPr id="20484" name="Rectangle 2"/>
          <p:cNvSpPr>
            <a:spLocks noGrp="1" noRot="1" noChangeAspect="1" noChangeArrowheads="1" noTextEdit="1"/>
          </p:cNvSpPr>
          <p:nvPr>
            <p:ph type="sldImg"/>
          </p:nvPr>
        </p:nvSpPr>
        <p:spPr>
          <a:ln/>
        </p:spPr>
      </p:sp>
      <p:sp>
        <p:nvSpPr>
          <p:cNvPr id="2048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a:t>It is important to note that many of these cognitive processes are interdependent: several may be involved for a given activity. It is rare for one to occur in isolation. For example, when you try to learn material for an exam, you need to attend to the material, perceive and recognize it, read it, think about it, and try to remember it. Below we describe the various kinds in more detail, followed by a summary box highlighting core design implications for each. Most relevant for interaction design are attention and memory which we describe in greatest detail.</a:t>
            </a:r>
          </a:p>
          <a:p>
            <a:pPr eaLnBrk="1" hangingPunct="1"/>
            <a:endParaRPr lang="en-GB"/>
          </a:p>
        </p:txBody>
      </p:sp>
    </p:spTree>
    <p:extLst>
      <p:ext uri="{BB962C8B-B14F-4D97-AF65-F5344CB8AC3E}">
        <p14:creationId xmlns:p14="http://schemas.microsoft.com/office/powerpoint/2010/main" val="28608413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861F4E6-95EC-9644-A8CD-CEA856892903}" type="slidenum">
              <a:rPr lang="en-GB" sz="1200"/>
              <a:pPr eaLnBrk="1" hangingPunct="1"/>
              <a:t>41</a:t>
            </a:fld>
            <a:endParaRPr lang="en-GB" sz="1200"/>
          </a:p>
        </p:txBody>
      </p:sp>
      <p:sp>
        <p:nvSpPr>
          <p:cNvPr id="8909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8C2189A9-F8B5-D24F-BAC3-63D22C86A2E6}" type="slidenum">
              <a:rPr lang="en-US" sz="1200">
                <a:latin typeface="Times" charset="0"/>
              </a:rPr>
              <a:pPr algn="r"/>
              <a:t>41</a:t>
            </a:fld>
            <a:endParaRPr lang="en-US" sz="1200">
              <a:latin typeface="Times" charset="0"/>
            </a:endParaRPr>
          </a:p>
        </p:txBody>
      </p:sp>
      <p:sp>
        <p:nvSpPr>
          <p:cNvPr id="89092" name="Rectangle 2"/>
          <p:cNvSpPr>
            <a:spLocks noGrp="1" noRot="1" noChangeAspect="1" noChangeArrowheads="1" noTextEdit="1"/>
          </p:cNvSpPr>
          <p:nvPr>
            <p:ph type="sldImg"/>
          </p:nvPr>
        </p:nvSpPr>
        <p:spPr>
          <a:ln/>
        </p:spPr>
      </p:sp>
      <p:sp>
        <p:nvSpPr>
          <p:cNvPr id="8909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6250640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05D1C78-7671-014C-8C73-A9E4F6A1300C}" type="slidenum">
              <a:rPr lang="en-GB" sz="1200"/>
              <a:pPr eaLnBrk="1" hangingPunct="1"/>
              <a:t>42</a:t>
            </a:fld>
            <a:endParaRPr lang="en-GB" sz="1200"/>
          </a:p>
        </p:txBody>
      </p:sp>
      <p:sp>
        <p:nvSpPr>
          <p:cNvPr id="9113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0E3F896-47EE-814B-8128-D79A88A87CC7}" type="slidenum">
              <a:rPr lang="en-US" sz="1200">
                <a:latin typeface="Times" charset="0"/>
              </a:rPr>
              <a:pPr algn="r"/>
              <a:t>42</a:t>
            </a:fld>
            <a:endParaRPr lang="en-US" sz="1200">
              <a:latin typeface="Times" charset="0"/>
            </a:endParaRPr>
          </a:p>
        </p:txBody>
      </p:sp>
      <p:sp>
        <p:nvSpPr>
          <p:cNvPr id="91140" name="Rectangle 2"/>
          <p:cNvSpPr>
            <a:spLocks noGrp="1" noRot="1" noChangeAspect="1" noChangeArrowheads="1" noTextEdit="1"/>
          </p:cNvSpPr>
          <p:nvPr>
            <p:ph type="sldImg"/>
          </p:nvPr>
        </p:nvSpPr>
        <p:spPr>
          <a:ln/>
        </p:spPr>
      </p:sp>
      <p:sp>
        <p:nvSpPr>
          <p:cNvPr id="9114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35110756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3838368-BB85-AA4E-9AE2-127D44850220}" type="slidenum">
              <a:rPr lang="en-GB" sz="1200"/>
              <a:pPr eaLnBrk="1" hangingPunct="1"/>
              <a:t>43</a:t>
            </a:fld>
            <a:endParaRPr lang="en-GB" sz="1200"/>
          </a:p>
        </p:txBody>
      </p:sp>
      <p:sp>
        <p:nvSpPr>
          <p:cNvPr id="9318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BD0CB33-0602-934B-BE53-06D365C6CC40}" type="slidenum">
              <a:rPr lang="en-US" sz="1200">
                <a:latin typeface="Times" charset="0"/>
              </a:rPr>
              <a:pPr algn="r"/>
              <a:t>43</a:t>
            </a:fld>
            <a:endParaRPr lang="en-US" sz="1200">
              <a:latin typeface="Times" charset="0"/>
            </a:endParaRPr>
          </a:p>
        </p:txBody>
      </p:sp>
      <p:sp>
        <p:nvSpPr>
          <p:cNvPr id="93188" name="Rectangle 2"/>
          <p:cNvSpPr>
            <a:spLocks noGrp="1" noRot="1" noChangeAspect="1" noChangeArrowheads="1" noTextEdit="1"/>
          </p:cNvSpPr>
          <p:nvPr>
            <p:ph type="sldImg"/>
          </p:nvPr>
        </p:nvSpPr>
        <p:spPr>
          <a:ln/>
        </p:spPr>
      </p:sp>
      <p:sp>
        <p:nvSpPr>
          <p:cNvPr id="9318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218985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9B14183-62AB-8E48-809C-AC32D7895795}" type="slidenum">
              <a:rPr lang="en-GB" sz="1200"/>
              <a:pPr eaLnBrk="1" hangingPunct="1"/>
              <a:t>44</a:t>
            </a:fld>
            <a:endParaRPr lang="en-GB" sz="1200"/>
          </a:p>
        </p:txBody>
      </p:sp>
      <p:sp>
        <p:nvSpPr>
          <p:cNvPr id="9523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6214DAB5-5C40-544F-8AF4-CCEEE3F80308}" type="slidenum">
              <a:rPr lang="en-US" sz="1200">
                <a:latin typeface="Times" charset="0"/>
              </a:rPr>
              <a:pPr algn="r"/>
              <a:t>44</a:t>
            </a:fld>
            <a:endParaRPr lang="en-US" sz="1200">
              <a:latin typeface="Times" charset="0"/>
            </a:endParaRPr>
          </a:p>
        </p:txBody>
      </p:sp>
      <p:sp>
        <p:nvSpPr>
          <p:cNvPr id="95236" name="Rectangle 2"/>
          <p:cNvSpPr>
            <a:spLocks noGrp="1" noRot="1" noChangeAspect="1" noChangeArrowheads="1" noTextEdit="1"/>
          </p:cNvSpPr>
          <p:nvPr>
            <p:ph type="sldImg"/>
          </p:nvPr>
        </p:nvSpPr>
        <p:spPr>
          <a:ln/>
        </p:spPr>
      </p:sp>
      <p:sp>
        <p:nvSpPr>
          <p:cNvPr id="9523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29129346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C2B2379-15BA-034C-9CCE-1C5EFBC25C66}" type="slidenum">
              <a:rPr lang="en-GB" sz="1200"/>
              <a:pPr eaLnBrk="1" hangingPunct="1"/>
              <a:t>45</a:t>
            </a:fld>
            <a:endParaRPr lang="en-GB" sz="1200"/>
          </a:p>
        </p:txBody>
      </p:sp>
      <p:sp>
        <p:nvSpPr>
          <p:cNvPr id="9728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21319076-3900-5C4B-A24E-41622119EA75}" type="slidenum">
              <a:rPr lang="en-US" sz="1200">
                <a:latin typeface="Times" charset="0"/>
              </a:rPr>
              <a:pPr algn="r"/>
              <a:t>45</a:t>
            </a:fld>
            <a:endParaRPr lang="en-US" sz="1200">
              <a:latin typeface="Times" charset="0"/>
            </a:endParaRPr>
          </a:p>
        </p:txBody>
      </p:sp>
      <p:sp>
        <p:nvSpPr>
          <p:cNvPr id="97284" name="Rectangle 2"/>
          <p:cNvSpPr>
            <a:spLocks noGrp="1" noRot="1" noChangeAspect="1" noChangeArrowheads="1" noTextEdit="1"/>
          </p:cNvSpPr>
          <p:nvPr>
            <p:ph type="sldImg"/>
          </p:nvPr>
        </p:nvSpPr>
        <p:spPr>
          <a:ln/>
        </p:spPr>
      </p:sp>
      <p:sp>
        <p:nvSpPr>
          <p:cNvPr id="9728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37702001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Image Placeholder 1"/>
          <p:cNvSpPr>
            <a:spLocks noGrp="1" noRot="1" noChangeAspect="1"/>
          </p:cNvSpPr>
          <p:nvPr>
            <p:ph type="sldImg"/>
          </p:nvPr>
        </p:nvSpPr>
        <p:spPr>
          <a:ln/>
        </p:spPr>
      </p:sp>
      <p:sp>
        <p:nvSpPr>
          <p:cNvPr id="9933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GB" dirty="0"/>
          </a:p>
        </p:txBody>
      </p:sp>
      <p:sp>
        <p:nvSpPr>
          <p:cNvPr id="9933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7BA5DC9-4FC3-2C4D-BCEC-6FCC6D9A3155}" type="slidenum">
              <a:rPr lang="en-GB" sz="1200"/>
              <a:pPr eaLnBrk="1" hangingPunct="1"/>
              <a:t>46</a:t>
            </a:fld>
            <a:endParaRPr lang="en-GB" sz="1200"/>
          </a:p>
        </p:txBody>
      </p:sp>
    </p:spTree>
    <p:extLst>
      <p:ext uri="{BB962C8B-B14F-4D97-AF65-F5344CB8AC3E}">
        <p14:creationId xmlns:p14="http://schemas.microsoft.com/office/powerpoint/2010/main" val="21889897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E90ED7F-FB40-2E4D-A441-1286A1F09903}" type="slidenum">
              <a:rPr lang="en-GB" sz="1200"/>
              <a:pPr eaLnBrk="1" hangingPunct="1"/>
              <a:t>47</a:t>
            </a:fld>
            <a:endParaRPr lang="en-GB" sz="1200"/>
          </a:p>
        </p:txBody>
      </p:sp>
      <p:sp>
        <p:nvSpPr>
          <p:cNvPr id="10137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E113BAD9-C6D4-BE4F-80B3-388D9FD7DEEF}" type="slidenum">
              <a:rPr lang="en-US" sz="1200">
                <a:latin typeface="Times" charset="0"/>
              </a:rPr>
              <a:pPr algn="r"/>
              <a:t>47</a:t>
            </a:fld>
            <a:endParaRPr lang="en-US" sz="1200">
              <a:latin typeface="Times" charset="0"/>
            </a:endParaRPr>
          </a:p>
        </p:txBody>
      </p:sp>
      <p:sp>
        <p:nvSpPr>
          <p:cNvPr id="101380" name="Rectangle 2"/>
          <p:cNvSpPr>
            <a:spLocks noGrp="1" noRot="1" noChangeAspect="1" noChangeArrowheads="1" noTextEdit="1"/>
          </p:cNvSpPr>
          <p:nvPr>
            <p:ph type="sldImg"/>
          </p:nvPr>
        </p:nvSpPr>
        <p:spPr>
          <a:ln/>
        </p:spPr>
      </p:sp>
      <p:sp>
        <p:nvSpPr>
          <p:cNvPr id="10138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a:t>A number of comparisons have been made, including conceptualizing the mind as a reservoir, a telephone network, and a digital computer. One prevalent metaphor from cognitive psychology is the idea that the mind is an information processor. Information is thought to enter and exit the mind through a series of ordered processing stages. Within these stages, various processes are assumed to act upon mental representations. Processes include comparing and matching. Mental representations are assumed to comprise images, mental models, rules, and other forms of knowledge. </a:t>
            </a:r>
          </a:p>
        </p:txBody>
      </p:sp>
    </p:spTree>
    <p:extLst>
      <p:ext uri="{BB962C8B-B14F-4D97-AF65-F5344CB8AC3E}">
        <p14:creationId xmlns:p14="http://schemas.microsoft.com/office/powerpoint/2010/main" val="16642354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A4334D9-2E8B-A248-880B-64522BFCE8AF}" type="slidenum">
              <a:rPr lang="en-GB" sz="1200"/>
              <a:pPr eaLnBrk="1" hangingPunct="1"/>
              <a:t>48</a:t>
            </a:fld>
            <a:endParaRPr lang="en-GB" sz="1200"/>
          </a:p>
        </p:txBody>
      </p:sp>
      <p:sp>
        <p:nvSpPr>
          <p:cNvPr id="10342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5523488-BF5D-5040-B2CC-DAAE22BCED5B}" type="slidenum">
              <a:rPr lang="en-US" sz="1200">
                <a:latin typeface="Times" charset="0"/>
              </a:rPr>
              <a:pPr algn="r"/>
              <a:t>48</a:t>
            </a:fld>
            <a:endParaRPr lang="en-US" sz="1200">
              <a:latin typeface="Times" charset="0"/>
            </a:endParaRPr>
          </a:p>
        </p:txBody>
      </p:sp>
      <p:sp>
        <p:nvSpPr>
          <p:cNvPr id="103428" name="Rectangle 2"/>
          <p:cNvSpPr>
            <a:spLocks noGrp="1" noRot="1" noChangeAspect="1" noChangeArrowheads="1" noTextEdit="1"/>
          </p:cNvSpPr>
          <p:nvPr>
            <p:ph type="sldImg"/>
          </p:nvPr>
        </p:nvSpPr>
        <p:spPr>
          <a:ln/>
        </p:spPr>
      </p:sp>
      <p:sp>
        <p:nvSpPr>
          <p:cNvPr id="10342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35334324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BDB6F9C-A176-4449-92FA-3917E3DE2B13}" type="slidenum">
              <a:rPr lang="en-GB" sz="1200"/>
              <a:pPr eaLnBrk="1" hangingPunct="1"/>
              <a:t>49</a:t>
            </a:fld>
            <a:endParaRPr lang="en-GB" sz="1200"/>
          </a:p>
        </p:txBody>
      </p:sp>
      <p:sp>
        <p:nvSpPr>
          <p:cNvPr id="10547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EFB4F48-96BB-054F-B101-D37207D6FEE6}" type="slidenum">
              <a:rPr lang="en-US" sz="1200">
                <a:latin typeface="Times" charset="0"/>
              </a:rPr>
              <a:pPr algn="r"/>
              <a:t>49</a:t>
            </a:fld>
            <a:endParaRPr lang="en-US" sz="1200">
              <a:latin typeface="Times" charset="0"/>
            </a:endParaRPr>
          </a:p>
        </p:txBody>
      </p:sp>
      <p:sp>
        <p:nvSpPr>
          <p:cNvPr id="105476" name="Rectangle 2"/>
          <p:cNvSpPr>
            <a:spLocks noGrp="1" noRot="1" noChangeAspect="1" noChangeArrowheads="1" noTextEdit="1"/>
          </p:cNvSpPr>
          <p:nvPr>
            <p:ph type="sldImg"/>
          </p:nvPr>
        </p:nvSpPr>
        <p:spPr>
          <a:ln/>
        </p:spPr>
      </p:sp>
      <p:sp>
        <p:nvSpPr>
          <p:cNvPr id="10547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7685337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8592FBA-EDEB-C245-A12D-1904EE02A27E}" type="slidenum">
              <a:rPr lang="en-GB" sz="1200"/>
              <a:pPr eaLnBrk="1" hangingPunct="1"/>
              <a:t>51</a:t>
            </a:fld>
            <a:endParaRPr lang="en-GB" sz="1200"/>
          </a:p>
        </p:txBody>
      </p:sp>
      <p:sp>
        <p:nvSpPr>
          <p:cNvPr id="11878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71EE77F-802B-7742-AD5D-7A655994055C}" type="slidenum">
              <a:rPr lang="en-US" sz="1200">
                <a:latin typeface="Times" charset="0"/>
              </a:rPr>
              <a:pPr algn="r"/>
              <a:t>51</a:t>
            </a:fld>
            <a:endParaRPr lang="en-US" sz="1200">
              <a:latin typeface="Times" charset="0"/>
            </a:endParaRPr>
          </a:p>
        </p:txBody>
      </p:sp>
      <p:sp>
        <p:nvSpPr>
          <p:cNvPr id="118788" name="Rectangle 2"/>
          <p:cNvSpPr>
            <a:spLocks noGrp="1" noRot="1" noChangeAspect="1" noChangeArrowheads="1" noTextEdit="1"/>
          </p:cNvSpPr>
          <p:nvPr>
            <p:ph type="sldImg"/>
          </p:nvPr>
        </p:nvSpPr>
        <p:spPr>
          <a:ln/>
        </p:spPr>
      </p:sp>
      <p:sp>
        <p:nvSpPr>
          <p:cNvPr id="11878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2971697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A99AD51-828A-7148-A854-FFE6A2414955}" type="slidenum">
              <a:rPr lang="en-GB" sz="1200"/>
              <a:pPr eaLnBrk="1" hangingPunct="1"/>
              <a:t>5</a:t>
            </a:fld>
            <a:endParaRPr lang="en-GB" sz="1200"/>
          </a:p>
        </p:txBody>
      </p:sp>
      <p:sp>
        <p:nvSpPr>
          <p:cNvPr id="2253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5D137D5-4E84-8E43-BF97-C07E4E9BE03B}" type="slidenum">
              <a:rPr lang="en-US" sz="1200">
                <a:latin typeface="Times" charset="0"/>
              </a:rPr>
              <a:pPr algn="r"/>
              <a:t>5</a:t>
            </a:fld>
            <a:endParaRPr lang="en-US" sz="1200">
              <a:latin typeface="Times" charset="0"/>
            </a:endParaRPr>
          </a:p>
        </p:txBody>
      </p:sp>
      <p:sp>
        <p:nvSpPr>
          <p:cNvPr id="22532" name="Rectangle 2"/>
          <p:cNvSpPr>
            <a:spLocks noGrp="1" noRot="1" noChangeAspect="1" noChangeArrowheads="1" noTextEdit="1"/>
          </p:cNvSpPr>
          <p:nvPr>
            <p:ph type="sldImg"/>
          </p:nvPr>
        </p:nvSpPr>
        <p:spPr>
          <a:ln/>
        </p:spPr>
      </p:sp>
      <p:sp>
        <p:nvSpPr>
          <p:cNvPr id="2253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38134707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FD1CFB1-D79C-0A47-93E3-1D8B0024248A}" type="slidenum">
              <a:rPr lang="en-GB" sz="1200"/>
              <a:pPr eaLnBrk="1" hangingPunct="1"/>
              <a:t>52</a:t>
            </a:fld>
            <a:endParaRPr lang="en-GB" sz="1200"/>
          </a:p>
        </p:txBody>
      </p:sp>
      <p:sp>
        <p:nvSpPr>
          <p:cNvPr id="12083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F01B03C9-19F9-7A48-A234-C4CB1D178E17}" type="slidenum">
              <a:rPr lang="en-US" sz="1200">
                <a:latin typeface="Times" charset="0"/>
              </a:rPr>
              <a:pPr algn="r"/>
              <a:t>52</a:t>
            </a:fld>
            <a:endParaRPr lang="en-US" sz="1200">
              <a:latin typeface="Times" charset="0"/>
            </a:endParaRPr>
          </a:p>
        </p:txBody>
      </p:sp>
      <p:sp>
        <p:nvSpPr>
          <p:cNvPr id="120836" name="Rectangle 2"/>
          <p:cNvSpPr>
            <a:spLocks noGrp="1" noRot="1" noChangeAspect="1" noChangeArrowheads="1" noTextEdit="1"/>
          </p:cNvSpPr>
          <p:nvPr>
            <p:ph type="sldImg"/>
          </p:nvPr>
        </p:nvSpPr>
        <p:spPr>
          <a:ln/>
        </p:spPr>
      </p:sp>
      <p:sp>
        <p:nvSpPr>
          <p:cNvPr id="12083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409081434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0A9DBEC-DC3C-8E47-AEC1-7D3ECC80B828}" type="slidenum">
              <a:rPr lang="en-GB" sz="1200"/>
              <a:pPr eaLnBrk="1" hangingPunct="1"/>
              <a:t>54</a:t>
            </a:fld>
            <a:endParaRPr lang="en-GB" sz="1200"/>
          </a:p>
        </p:txBody>
      </p:sp>
      <p:sp>
        <p:nvSpPr>
          <p:cNvPr id="12390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D1F380A5-B9A9-F845-8E10-8532DFDC221C}" type="slidenum">
              <a:rPr lang="en-US" sz="1200">
                <a:latin typeface="Times" charset="0"/>
              </a:rPr>
              <a:pPr algn="r"/>
              <a:t>54</a:t>
            </a:fld>
            <a:endParaRPr lang="en-US" sz="1200">
              <a:latin typeface="Times" charset="0"/>
            </a:endParaRPr>
          </a:p>
        </p:txBody>
      </p:sp>
      <p:sp>
        <p:nvSpPr>
          <p:cNvPr id="123908" name="Rectangle 2"/>
          <p:cNvSpPr>
            <a:spLocks noGrp="1" noRot="1" noChangeAspect="1" noChangeArrowheads="1" noTextEdit="1"/>
          </p:cNvSpPr>
          <p:nvPr>
            <p:ph type="sldImg"/>
          </p:nvPr>
        </p:nvSpPr>
        <p:spPr>
          <a:ln/>
        </p:spPr>
      </p:sp>
      <p:sp>
        <p:nvSpPr>
          <p:cNvPr id="12390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4453666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66EB885-70A7-7F43-8374-283A09C15B05}" type="slidenum">
              <a:rPr lang="en-GB" sz="1200"/>
              <a:pPr eaLnBrk="1" hangingPunct="1"/>
              <a:t>55</a:t>
            </a:fld>
            <a:endParaRPr lang="en-GB" sz="1200"/>
          </a:p>
        </p:txBody>
      </p:sp>
      <p:sp>
        <p:nvSpPr>
          <p:cNvPr id="10854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E1838BC-6FEB-5545-9634-84C134521F12}" type="slidenum">
              <a:rPr lang="en-US" sz="1200">
                <a:latin typeface="Times" charset="0"/>
              </a:rPr>
              <a:pPr algn="r"/>
              <a:t>55</a:t>
            </a:fld>
            <a:endParaRPr lang="en-US" sz="1200">
              <a:latin typeface="Times" charset="0"/>
            </a:endParaRPr>
          </a:p>
        </p:txBody>
      </p:sp>
      <p:sp>
        <p:nvSpPr>
          <p:cNvPr id="108548" name="Rectangle 2"/>
          <p:cNvSpPr>
            <a:spLocks noGrp="1" noRot="1" noChangeAspect="1" noChangeArrowheads="1" noTextEdit="1"/>
          </p:cNvSpPr>
          <p:nvPr>
            <p:ph type="sldImg"/>
          </p:nvPr>
        </p:nvSpPr>
        <p:spPr>
          <a:ln/>
        </p:spPr>
      </p:sp>
      <p:sp>
        <p:nvSpPr>
          <p:cNvPr id="10854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69346401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196A1CC-7B02-8F41-BFAD-C5878B7290C2}" type="slidenum">
              <a:rPr lang="en-GB" sz="1200"/>
              <a:pPr eaLnBrk="1" hangingPunct="1"/>
              <a:t>56</a:t>
            </a:fld>
            <a:endParaRPr lang="en-GB" sz="1200"/>
          </a:p>
        </p:txBody>
      </p:sp>
      <p:sp>
        <p:nvSpPr>
          <p:cNvPr id="11059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CE91212-61E0-1B48-949F-4CA3F259E6A9}" type="slidenum">
              <a:rPr lang="en-US" sz="1200">
                <a:latin typeface="Times" charset="0"/>
              </a:rPr>
              <a:pPr algn="r"/>
              <a:t>56</a:t>
            </a:fld>
            <a:endParaRPr lang="en-US" sz="1200">
              <a:latin typeface="Times" charset="0"/>
            </a:endParaRPr>
          </a:p>
        </p:txBody>
      </p:sp>
      <p:sp>
        <p:nvSpPr>
          <p:cNvPr id="110596" name="Rectangle 2"/>
          <p:cNvSpPr>
            <a:spLocks noGrp="1" noRot="1" noChangeAspect="1" noChangeArrowheads="1" noTextEdit="1"/>
          </p:cNvSpPr>
          <p:nvPr>
            <p:ph type="sldImg"/>
          </p:nvPr>
        </p:nvSpPr>
        <p:spPr>
          <a:ln/>
        </p:spPr>
      </p:sp>
      <p:sp>
        <p:nvSpPr>
          <p:cNvPr id="11059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385126886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80DB500-EFF3-E34E-813F-C1F2767E25B0}" type="slidenum">
              <a:rPr lang="en-GB" sz="1200"/>
              <a:pPr eaLnBrk="1" hangingPunct="1"/>
              <a:t>57</a:t>
            </a:fld>
            <a:endParaRPr lang="en-GB" sz="1200"/>
          </a:p>
        </p:txBody>
      </p:sp>
      <p:sp>
        <p:nvSpPr>
          <p:cNvPr id="11264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D7853FE6-58C6-A94F-AC04-EDBCB2F18518}" type="slidenum">
              <a:rPr lang="en-US" sz="1200">
                <a:latin typeface="Times" charset="0"/>
              </a:rPr>
              <a:pPr algn="r"/>
              <a:t>57</a:t>
            </a:fld>
            <a:endParaRPr lang="en-US" sz="1200">
              <a:latin typeface="Times" charset="0"/>
            </a:endParaRPr>
          </a:p>
        </p:txBody>
      </p:sp>
      <p:sp>
        <p:nvSpPr>
          <p:cNvPr id="112644" name="Rectangle 2"/>
          <p:cNvSpPr>
            <a:spLocks noGrp="1" noRot="1" noChangeAspect="1" noChangeArrowheads="1" noTextEdit="1"/>
          </p:cNvSpPr>
          <p:nvPr>
            <p:ph type="sldImg"/>
          </p:nvPr>
        </p:nvSpPr>
        <p:spPr>
          <a:ln/>
        </p:spPr>
      </p:sp>
      <p:sp>
        <p:nvSpPr>
          <p:cNvPr id="11264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58465404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865744E-D1DE-F14A-A92C-839E1AE8F7ED}" type="slidenum">
              <a:rPr lang="en-GB" sz="1200"/>
              <a:pPr eaLnBrk="1" hangingPunct="1"/>
              <a:t>58</a:t>
            </a:fld>
            <a:endParaRPr lang="en-GB" sz="1200"/>
          </a:p>
        </p:txBody>
      </p:sp>
      <p:sp>
        <p:nvSpPr>
          <p:cNvPr id="11469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4F273C0-15CD-7F4F-93DC-44904AECF4E8}" type="slidenum">
              <a:rPr lang="en-US" sz="1200">
                <a:latin typeface="Times" charset="0"/>
              </a:rPr>
              <a:pPr algn="r"/>
              <a:t>58</a:t>
            </a:fld>
            <a:endParaRPr lang="en-US" sz="1200">
              <a:latin typeface="Times" charset="0"/>
            </a:endParaRPr>
          </a:p>
        </p:txBody>
      </p:sp>
      <p:sp>
        <p:nvSpPr>
          <p:cNvPr id="114692" name="Rectangle 2"/>
          <p:cNvSpPr>
            <a:spLocks noGrp="1" noRot="1" noChangeAspect="1" noChangeArrowheads="1" noTextEdit="1"/>
          </p:cNvSpPr>
          <p:nvPr>
            <p:ph type="sldImg"/>
          </p:nvPr>
        </p:nvSpPr>
        <p:spPr>
          <a:ln/>
        </p:spPr>
      </p:sp>
      <p:sp>
        <p:nvSpPr>
          <p:cNvPr id="11469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190925089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6EE3ACE-8E57-5E41-9BF7-F1FB62A98165}" type="slidenum">
              <a:rPr lang="en-GB" sz="1200"/>
              <a:pPr eaLnBrk="1" hangingPunct="1"/>
              <a:t>59</a:t>
            </a:fld>
            <a:endParaRPr lang="en-GB" sz="1200"/>
          </a:p>
        </p:txBody>
      </p:sp>
      <p:sp>
        <p:nvSpPr>
          <p:cNvPr id="11673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E61D6BF7-5D15-244A-B99B-706F521A506A}" type="slidenum">
              <a:rPr lang="en-US" sz="1200">
                <a:latin typeface="Times" charset="0"/>
              </a:rPr>
              <a:pPr algn="r"/>
              <a:t>59</a:t>
            </a:fld>
            <a:endParaRPr lang="en-US" sz="1200">
              <a:latin typeface="Times" charset="0"/>
            </a:endParaRPr>
          </a:p>
        </p:txBody>
      </p:sp>
      <p:sp>
        <p:nvSpPr>
          <p:cNvPr id="116740" name="Rectangle 2"/>
          <p:cNvSpPr>
            <a:spLocks noGrp="1" noRot="1" noChangeAspect="1" noChangeArrowheads="1" noTextEdit="1"/>
          </p:cNvSpPr>
          <p:nvPr>
            <p:ph type="sldImg"/>
          </p:nvPr>
        </p:nvSpPr>
        <p:spPr>
          <a:ln/>
        </p:spPr>
      </p:sp>
      <p:sp>
        <p:nvSpPr>
          <p:cNvPr id="11674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69750638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E4326F6-5469-674E-82E9-AFBD451D4450}" type="slidenum">
              <a:rPr lang="en-GB" sz="1200"/>
              <a:pPr eaLnBrk="1" hangingPunct="1"/>
              <a:t>60</a:t>
            </a:fld>
            <a:endParaRPr lang="en-GB" sz="1200"/>
          </a:p>
        </p:txBody>
      </p:sp>
      <p:sp>
        <p:nvSpPr>
          <p:cNvPr id="12595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3BC66B33-AACD-3646-AF8F-AA97F19E1D1E}" type="slidenum">
              <a:rPr lang="en-US" sz="1200">
                <a:latin typeface="Times" charset="0"/>
              </a:rPr>
              <a:pPr algn="r"/>
              <a:t>60</a:t>
            </a:fld>
            <a:endParaRPr lang="en-US" sz="1200">
              <a:latin typeface="Times" charset="0"/>
            </a:endParaRPr>
          </a:p>
        </p:txBody>
      </p:sp>
      <p:sp>
        <p:nvSpPr>
          <p:cNvPr id="125956" name="Rectangle 2"/>
          <p:cNvSpPr>
            <a:spLocks noGrp="1" noRot="1" noChangeAspect="1" noChangeArrowheads="1" noTextEdit="1"/>
          </p:cNvSpPr>
          <p:nvPr>
            <p:ph type="sldImg"/>
          </p:nvPr>
        </p:nvSpPr>
        <p:spPr>
          <a:ln/>
        </p:spPr>
      </p:sp>
      <p:sp>
        <p:nvSpPr>
          <p:cNvPr id="12595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2043096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2D86EF6-5495-B44A-A656-67ECE9B2D766}" type="slidenum">
              <a:rPr lang="en-GB" sz="1200"/>
              <a:pPr eaLnBrk="1" hangingPunct="1"/>
              <a:t>6</a:t>
            </a:fld>
            <a:endParaRPr lang="en-GB" sz="1200"/>
          </a:p>
        </p:txBody>
      </p:sp>
      <p:sp>
        <p:nvSpPr>
          <p:cNvPr id="2457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032BB62-99E8-2B41-BE8C-013836254861}" type="slidenum">
              <a:rPr lang="en-US" sz="1200">
                <a:latin typeface="Times" charset="0"/>
              </a:rPr>
              <a:pPr algn="r"/>
              <a:t>6</a:t>
            </a:fld>
            <a:endParaRPr lang="en-US" sz="1200">
              <a:latin typeface="Times" charset="0"/>
            </a:endParaRPr>
          </a:p>
        </p:txBody>
      </p:sp>
      <p:sp>
        <p:nvSpPr>
          <p:cNvPr id="24580" name="Rectangle 2"/>
          <p:cNvSpPr>
            <a:spLocks noGrp="1" noRot="1" noChangeAspect="1" noChangeArrowheads="1" noTextEdit="1"/>
          </p:cNvSpPr>
          <p:nvPr>
            <p:ph type="sldImg"/>
          </p:nvPr>
        </p:nvSpPr>
        <p:spPr>
          <a:ln/>
        </p:spPr>
      </p:sp>
      <p:sp>
        <p:nvSpPr>
          <p:cNvPr id="2458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dirty="0"/>
          </a:p>
        </p:txBody>
      </p:sp>
    </p:spTree>
    <p:extLst>
      <p:ext uri="{BB962C8B-B14F-4D97-AF65-F5344CB8AC3E}">
        <p14:creationId xmlns:p14="http://schemas.microsoft.com/office/powerpoint/2010/main" val="2065314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AF8308C-1912-0B49-B89F-7B4396466481}" type="slidenum">
              <a:rPr lang="en-GB" sz="1200"/>
              <a:pPr eaLnBrk="1" hangingPunct="1"/>
              <a:t>7</a:t>
            </a:fld>
            <a:endParaRPr lang="en-GB" sz="1200"/>
          </a:p>
        </p:txBody>
      </p:sp>
      <p:sp>
        <p:nvSpPr>
          <p:cNvPr id="2662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498F1E8-453F-0145-97B8-39B481D4A446}" type="slidenum">
              <a:rPr lang="en-US" sz="1200">
                <a:latin typeface="Times" charset="0"/>
              </a:rPr>
              <a:pPr algn="r"/>
              <a:t>7</a:t>
            </a:fld>
            <a:endParaRPr lang="en-US" sz="1200">
              <a:latin typeface="Times" charset="0"/>
            </a:endParaRPr>
          </a:p>
        </p:txBody>
      </p:sp>
      <p:sp>
        <p:nvSpPr>
          <p:cNvPr id="26628" name="Rectangle 2"/>
          <p:cNvSpPr>
            <a:spLocks noGrp="1" noRot="1" noChangeAspect="1" noChangeArrowheads="1" noTextEdit="1"/>
          </p:cNvSpPr>
          <p:nvPr>
            <p:ph type="sldImg"/>
          </p:nvPr>
        </p:nvSpPr>
        <p:spPr>
          <a:ln/>
        </p:spPr>
      </p:sp>
      <p:sp>
        <p:nvSpPr>
          <p:cNvPr id="2662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dirty="0"/>
          </a:p>
        </p:txBody>
      </p:sp>
    </p:spTree>
    <p:extLst>
      <p:ext uri="{BB962C8B-B14F-4D97-AF65-F5344CB8AC3E}">
        <p14:creationId xmlns:p14="http://schemas.microsoft.com/office/powerpoint/2010/main" val="20062417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20D996F-E2A9-524D-9CE7-C22113044FC0}" type="slidenum">
              <a:rPr lang="en-GB" sz="1200"/>
              <a:pPr eaLnBrk="1" hangingPunct="1"/>
              <a:t>8</a:t>
            </a:fld>
            <a:endParaRPr lang="en-GB" sz="1200"/>
          </a:p>
        </p:txBody>
      </p:sp>
      <p:sp>
        <p:nvSpPr>
          <p:cNvPr id="2867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203F495-733E-2C44-B6A0-4631B0455CDE}" type="slidenum">
              <a:rPr lang="en-US" sz="1200">
                <a:latin typeface="Times" charset="0"/>
              </a:rPr>
              <a:pPr algn="r"/>
              <a:t>8</a:t>
            </a:fld>
            <a:endParaRPr lang="en-US" sz="1200">
              <a:latin typeface="Times" charset="0"/>
            </a:endParaRPr>
          </a:p>
        </p:txBody>
      </p:sp>
      <p:sp>
        <p:nvSpPr>
          <p:cNvPr id="28676" name="Rectangle 2"/>
          <p:cNvSpPr>
            <a:spLocks noGrp="1" noRot="1" noChangeAspect="1" noChangeArrowheads="1" noTextEdit="1"/>
          </p:cNvSpPr>
          <p:nvPr>
            <p:ph type="sldImg"/>
          </p:nvPr>
        </p:nvSpPr>
        <p:spPr>
          <a:ln/>
        </p:spPr>
      </p:sp>
      <p:sp>
        <p:nvSpPr>
          <p:cNvPr id="2867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1701248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A825BCB-7DCC-AD4F-BEC9-9358C8F69CD5}" type="slidenum">
              <a:rPr lang="en-GB" sz="1200"/>
              <a:pPr eaLnBrk="1" hangingPunct="1"/>
              <a:t>10</a:t>
            </a:fld>
            <a:endParaRPr lang="en-GB" sz="1200"/>
          </a:p>
        </p:txBody>
      </p:sp>
      <p:sp>
        <p:nvSpPr>
          <p:cNvPr id="3277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CD52199E-AB72-4C4C-81C3-37F0D4F85DB1}" type="slidenum">
              <a:rPr lang="en-US" sz="1200">
                <a:latin typeface="Times" charset="0"/>
              </a:rPr>
              <a:pPr algn="r"/>
              <a:t>10</a:t>
            </a:fld>
            <a:endParaRPr lang="en-US" sz="1200">
              <a:latin typeface="Times" charset="0"/>
            </a:endParaRPr>
          </a:p>
        </p:txBody>
      </p:sp>
      <p:sp>
        <p:nvSpPr>
          <p:cNvPr id="32772" name="Rectangle 2"/>
          <p:cNvSpPr>
            <a:spLocks noGrp="1" noRot="1" noChangeAspect="1" noChangeArrowheads="1" noTextEdit="1"/>
          </p:cNvSpPr>
          <p:nvPr>
            <p:ph type="sldImg"/>
          </p:nvPr>
        </p:nvSpPr>
        <p:spPr>
          <a:ln/>
        </p:spPr>
      </p:sp>
      <p:sp>
        <p:nvSpPr>
          <p:cNvPr id="3277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29563197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F783FEE-212F-C047-BB5C-312565A87C3D}" type="slidenum">
              <a:rPr lang="en-GB" sz="1200"/>
              <a:pPr eaLnBrk="1" hangingPunct="1"/>
              <a:t>11</a:t>
            </a:fld>
            <a:endParaRPr lang="en-GB" sz="1200"/>
          </a:p>
        </p:txBody>
      </p:sp>
      <p:sp>
        <p:nvSpPr>
          <p:cNvPr id="3686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6835D8C-4181-CC45-8402-036F858D1A6C}" type="slidenum">
              <a:rPr lang="en-US" sz="1200">
                <a:latin typeface="Times" charset="0"/>
              </a:rPr>
              <a:pPr algn="r"/>
              <a:t>11</a:t>
            </a:fld>
            <a:endParaRPr lang="en-US" sz="1200">
              <a:latin typeface="Times" charset="0"/>
            </a:endParaRPr>
          </a:p>
        </p:txBody>
      </p:sp>
      <p:sp>
        <p:nvSpPr>
          <p:cNvPr id="36868" name="Rectangle 2"/>
          <p:cNvSpPr>
            <a:spLocks noGrp="1" noRot="1" noChangeAspect="1" noChangeArrowheads="1" noTextEdit="1"/>
          </p:cNvSpPr>
          <p:nvPr>
            <p:ph type="sldImg"/>
          </p:nvPr>
        </p:nvSpPr>
        <p:spPr>
          <a:ln/>
        </p:spPr>
      </p:sp>
      <p:sp>
        <p:nvSpPr>
          <p:cNvPr id="3686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p>
        </p:txBody>
      </p:sp>
    </p:spTree>
    <p:extLst>
      <p:ext uri="{BB962C8B-B14F-4D97-AF65-F5344CB8AC3E}">
        <p14:creationId xmlns:p14="http://schemas.microsoft.com/office/powerpoint/2010/main" val="2455198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GB" smtClean="0"/>
              <a:t>www.id-book.com</a:t>
            </a:r>
            <a:endParaRPr lang="en-GB"/>
          </a:p>
        </p:txBody>
      </p:sp>
    </p:spTree>
    <p:extLst>
      <p:ext uri="{BB962C8B-B14F-4D97-AF65-F5344CB8AC3E}">
        <p14:creationId xmlns:p14="http://schemas.microsoft.com/office/powerpoint/2010/main" val="152863539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GB" smtClean="0"/>
              <a:t>www.id-book.com</a:t>
            </a:r>
            <a:endParaRPr lang="en-GB"/>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336849165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GB" smtClean="0"/>
              <a:t>www.id-book.com</a:t>
            </a:r>
            <a:endParaRPr lang="en-GB"/>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271438350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lvl1pPr>
              <a:defRPr>
                <a:solidFill>
                  <a:schemeClr val="tx1"/>
                </a:soli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GB" smtClean="0"/>
              <a:t>www.id-book.com</a:t>
            </a:r>
            <a:endParaRPr lang="en-GB"/>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259341519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GB" smtClean="0"/>
              <a:t>www.id-book.com</a:t>
            </a:r>
            <a:endParaRPr lang="en-GB"/>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330861409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r>
              <a:rPr lang="en-GB" smtClean="0"/>
              <a:t>www.id-book.com</a:t>
            </a:r>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147230294"/>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a:xfrm>
            <a:off x="457200" y="6356350"/>
            <a:ext cx="2133600" cy="365125"/>
          </a:xfrm>
          <a:prstGeom prst="rect">
            <a:avLst/>
          </a:prstGeom>
        </p:spPr>
        <p:txBody>
          <a:bodyPr/>
          <a:lstStyle/>
          <a:p>
            <a:endParaRPr lang="en-GB"/>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r>
              <a:rPr lang="en-GB" smtClean="0"/>
              <a:t>www.id-book.com</a:t>
            </a:r>
            <a:endParaRPr lang="en-GB"/>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309104147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a:xfrm>
            <a:off x="457200" y="6356350"/>
            <a:ext cx="2133600" cy="365125"/>
          </a:xfrm>
          <a:prstGeom prst="rect">
            <a:avLst/>
          </a:prstGeom>
        </p:spPr>
        <p:txBody>
          <a:bodyPr/>
          <a:lstStyle/>
          <a:p>
            <a:endParaRPr lang="en-GB"/>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r>
              <a:rPr lang="en-GB" smtClean="0"/>
              <a:t>www.id-book.com</a:t>
            </a:r>
            <a:endParaRPr lang="en-GB"/>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407614934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endParaRPr lang="en-GB"/>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r>
              <a:rPr lang="en-GB" smtClean="0"/>
              <a:t>www.id-book.com</a:t>
            </a:r>
            <a:endParaRPr lang="en-GB"/>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123699474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r>
              <a:rPr lang="en-GB" smtClean="0"/>
              <a:t>www.id-book.com</a:t>
            </a:r>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22540838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r>
              <a:rPr lang="en-GB" smtClean="0"/>
              <a:t>www.id-book.com</a:t>
            </a:r>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279049475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GB"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7" name="Rectangle 6"/>
          <p:cNvSpPr/>
          <p:nvPr userDrawn="1"/>
        </p:nvSpPr>
        <p:spPr>
          <a:xfrm>
            <a:off x="0" y="0"/>
            <a:ext cx="9144000" cy="6858000"/>
          </a:xfrm>
          <a:prstGeom prst="rect">
            <a:avLst/>
          </a:prstGeom>
          <a:no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Liberation Sans" panose="020B0604020202020204" pitchFamily="34" charset="0"/>
              <a:ea typeface="Liberation Sans" panose="020B0604020202020204" pitchFamily="34" charset="0"/>
              <a:cs typeface="Liberation Sans" panose="020B0604020202020204" pitchFamily="34" charset="0"/>
            </a:endParaRPr>
          </a:p>
        </p:txBody>
      </p:sp>
    </p:spTree>
    <p:extLst>
      <p:ext uri="{BB962C8B-B14F-4D97-AF65-F5344CB8AC3E}">
        <p14:creationId xmlns:p14="http://schemas.microsoft.com/office/powerpoint/2010/main" val="370419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hdr="0" dt="0"/>
  <p:txStyles>
    <p:titleStyle>
      <a:lvl1pPr algn="ctr" defTabSz="914400" rtl="0" eaLnBrk="1" latinLnBrk="0" hangingPunct="1">
        <a:spcBef>
          <a:spcPct val="0"/>
        </a:spcBef>
        <a:buNone/>
        <a:defRPr sz="4400" kern="120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rgbClr val="7030A0"/>
          </a:solidFill>
          <a:latin typeface="Liberation Sans" panose="020B0604020202020204" pitchFamily="34" charset="0"/>
          <a:ea typeface="Liberation Sans" panose="020B0604020202020204" pitchFamily="34" charset="0"/>
          <a:cs typeface="Liberation Sans"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rgbClr val="7030A0"/>
          </a:solidFill>
          <a:latin typeface="Liberation Sans" panose="020B0604020202020204" pitchFamily="34" charset="0"/>
          <a:ea typeface="Liberation Sans" panose="020B0604020202020204" pitchFamily="34" charset="0"/>
          <a:cs typeface="Liberation Sans"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accent1"/>
          </a:solidFill>
          <a:latin typeface="Liberation Sans" panose="020B0604020202020204" pitchFamily="34" charset="0"/>
          <a:ea typeface="Liberation Sans" panose="020B0604020202020204" pitchFamily="34" charset="0"/>
          <a:cs typeface="Liberation Sans"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accent1"/>
          </a:solidFill>
          <a:latin typeface="Liberation Sans" panose="020B0604020202020204" pitchFamily="34" charset="0"/>
          <a:ea typeface="Liberation Sans" panose="020B0604020202020204" pitchFamily="34" charset="0"/>
          <a:cs typeface="Liberation Sans"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accent1"/>
          </a:solidFill>
          <a:latin typeface="Liberation Sans" panose="020B0604020202020204" pitchFamily="34" charset="0"/>
          <a:ea typeface="Liberation Sans" panose="020B0604020202020204" pitchFamily="34" charset="0"/>
          <a:cs typeface="Liberation Sans"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eu.wiley.com/WileyCDA/WileyTitle/productCd-1119020751.html"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4.emf"/><Relationship Id="rId4" Type="http://schemas.openxmlformats.org/officeDocument/2006/relationships/oleObject" Target="../embeddings/Microsoft_Word_97_-_2003_Document1.doc"/></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vmlDrawing" Target="../drawings/vmlDrawing2.vml"/><Relationship Id="rId5" Type="http://schemas.openxmlformats.org/officeDocument/2006/relationships/image" Target="../media/image5.emf"/><Relationship Id="rId4" Type="http://schemas.openxmlformats.org/officeDocument/2006/relationships/oleObject" Target="../embeddings/Microsoft_Word_97_-_2003_Document2.doc"/></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media.wiley.com/product_data/coverImage300/51/11190207/1119020751.jp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1840" y="620688"/>
            <a:ext cx="2857500" cy="37242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336176" y="4581128"/>
            <a:ext cx="4448854" cy="1292662"/>
          </a:xfrm>
          <a:prstGeom prst="rect">
            <a:avLst/>
          </a:prstGeom>
          <a:noFill/>
        </p:spPr>
        <p:txBody>
          <a:bodyPr wrap="none" rtlCol="0">
            <a:spAutoFit/>
          </a:bodyPr>
          <a:lstStyle/>
          <a:p>
            <a:pPr algn="ctr"/>
            <a: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t>Chapter 3</a:t>
            </a:r>
            <a:b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br>
            <a:endParaRPr lang="en-GB" sz="14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endParaRPr>
          </a:p>
          <a:p>
            <a:pPr algn="ctr"/>
            <a: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t>COGNITIVE ASPECTS</a:t>
            </a:r>
            <a:endParaRPr lang="en-GB" sz="3200" dirty="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endParaRPr>
          </a:p>
        </p:txBody>
      </p:sp>
    </p:spTree>
    <p:extLst>
      <p:ext uri="{BB962C8B-B14F-4D97-AF65-F5344CB8AC3E}">
        <p14:creationId xmlns:p14="http://schemas.microsoft.com/office/powerpoint/2010/main" val="14711855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Rectangle 2"/>
          <p:cNvSpPr>
            <a:spLocks noGrp="1" noChangeArrowheads="1"/>
          </p:cNvSpPr>
          <p:nvPr>
            <p:ph type="title" idx="4294967295"/>
          </p:nvPr>
        </p:nvSpPr>
        <p:spPr>
          <a:xfrm>
            <a:off x="381000" y="609600"/>
            <a:ext cx="8458200" cy="1143000"/>
          </a:xfrm>
        </p:spPr>
        <p:txBody>
          <a:bodyPr>
            <a:normAutofit/>
          </a:bodyPr>
          <a:lstStyle/>
          <a:p>
            <a:pPr eaLnBrk="1" hangingPunct="1"/>
            <a:r>
              <a:rPr lang="en-GB" dirty="0">
                <a:latin typeface="Liberation Sans"/>
              </a:rPr>
              <a:t>Design implications for </a:t>
            </a:r>
            <a:r>
              <a:rPr lang="en-GB" dirty="0" smtClean="0">
                <a:latin typeface="Liberation Sans"/>
              </a:rPr>
              <a:t>attention</a:t>
            </a:r>
            <a:endParaRPr lang="en-GB" dirty="0">
              <a:latin typeface="Liberation Sans"/>
            </a:endParaRPr>
          </a:p>
        </p:txBody>
      </p:sp>
      <p:sp>
        <p:nvSpPr>
          <p:cNvPr id="31749" name="Rectangle 3"/>
          <p:cNvSpPr>
            <a:spLocks noGrp="1" noChangeArrowheads="1"/>
          </p:cNvSpPr>
          <p:nvPr>
            <p:ph type="body" idx="4294967295"/>
          </p:nvPr>
        </p:nvSpPr>
        <p:spPr>
          <a:xfrm>
            <a:off x="457200" y="1981200"/>
            <a:ext cx="8229600" cy="4525963"/>
          </a:xfrm>
        </p:spPr>
        <p:txBody>
          <a:bodyPr>
            <a:normAutofit lnSpcReduction="10000"/>
          </a:bodyPr>
          <a:lstStyle/>
          <a:p>
            <a:pPr eaLnBrk="1" hangingPunct="1"/>
            <a:r>
              <a:rPr lang="en-GB" sz="2400" dirty="0">
                <a:solidFill>
                  <a:srgbClr val="FF0000"/>
                </a:solidFill>
                <a:latin typeface="Liberation Sans"/>
              </a:rPr>
              <a:t>Make information </a:t>
            </a:r>
            <a:r>
              <a:rPr lang="en-GB" sz="2400" dirty="0" smtClean="0">
                <a:solidFill>
                  <a:srgbClr val="FF0000"/>
                </a:solidFill>
                <a:latin typeface="Liberation Sans"/>
              </a:rPr>
              <a:t>salient (prominent) </a:t>
            </a:r>
            <a:r>
              <a:rPr lang="en-GB" sz="2400" dirty="0">
                <a:solidFill>
                  <a:srgbClr val="FF0000"/>
                </a:solidFill>
                <a:latin typeface="Liberation Sans"/>
              </a:rPr>
              <a:t>when it needs attending </a:t>
            </a:r>
            <a:r>
              <a:rPr lang="en-GB" sz="2400" dirty="0" smtClean="0">
                <a:solidFill>
                  <a:srgbClr val="FF0000"/>
                </a:solidFill>
                <a:latin typeface="Liberation Sans"/>
              </a:rPr>
              <a:t>to</a:t>
            </a:r>
          </a:p>
          <a:p>
            <a:pPr eaLnBrk="1" hangingPunct="1"/>
            <a:endParaRPr lang="en-GB" sz="2400" dirty="0">
              <a:solidFill>
                <a:srgbClr val="FF0000"/>
              </a:solidFill>
              <a:latin typeface="Liberation Sans"/>
            </a:endParaRPr>
          </a:p>
          <a:p>
            <a:pPr eaLnBrk="1" hangingPunct="1"/>
            <a:r>
              <a:rPr lang="en-GB" sz="2400" dirty="0">
                <a:solidFill>
                  <a:srgbClr val="FF0000"/>
                </a:solidFill>
                <a:latin typeface="Liberation Sans"/>
              </a:rPr>
              <a:t>Use techniques that make things stand out like </a:t>
            </a:r>
            <a:r>
              <a:rPr lang="en-GB" sz="2400" dirty="0" err="1">
                <a:solidFill>
                  <a:srgbClr val="FF0000"/>
                </a:solidFill>
                <a:latin typeface="Liberation Sans"/>
              </a:rPr>
              <a:t>color</a:t>
            </a:r>
            <a:r>
              <a:rPr lang="en-GB" sz="2400" dirty="0">
                <a:solidFill>
                  <a:srgbClr val="FF0000"/>
                </a:solidFill>
                <a:latin typeface="Liberation Sans"/>
              </a:rPr>
              <a:t>, ordering, spacing, underlining, sequencing and </a:t>
            </a:r>
            <a:r>
              <a:rPr lang="en-GB" sz="2400" dirty="0" smtClean="0">
                <a:solidFill>
                  <a:srgbClr val="FF0000"/>
                </a:solidFill>
                <a:latin typeface="Liberation Sans"/>
              </a:rPr>
              <a:t>animation</a:t>
            </a:r>
          </a:p>
          <a:p>
            <a:pPr eaLnBrk="1" hangingPunct="1"/>
            <a:endParaRPr lang="en-GB" sz="2400" dirty="0">
              <a:solidFill>
                <a:srgbClr val="FF0000"/>
              </a:solidFill>
              <a:latin typeface="Liberation Sans"/>
            </a:endParaRPr>
          </a:p>
          <a:p>
            <a:pPr eaLnBrk="1" hangingPunct="1"/>
            <a:r>
              <a:rPr lang="en-GB" sz="2400" dirty="0">
                <a:solidFill>
                  <a:srgbClr val="FF0000"/>
                </a:solidFill>
                <a:latin typeface="Liberation Sans"/>
              </a:rPr>
              <a:t>Avoid cluttering the interface with too much </a:t>
            </a:r>
            <a:r>
              <a:rPr lang="en-GB" sz="2400" dirty="0" smtClean="0">
                <a:solidFill>
                  <a:srgbClr val="FF0000"/>
                </a:solidFill>
                <a:latin typeface="Liberation Sans"/>
              </a:rPr>
              <a:t>information</a:t>
            </a:r>
          </a:p>
          <a:p>
            <a:pPr eaLnBrk="1" hangingPunct="1"/>
            <a:endParaRPr lang="en-GB" sz="2400" dirty="0">
              <a:solidFill>
                <a:srgbClr val="FF0000"/>
              </a:solidFill>
              <a:latin typeface="Liberation Sans"/>
            </a:endParaRPr>
          </a:p>
          <a:p>
            <a:r>
              <a:rPr lang="en-GB" sz="2400" dirty="0" smtClean="0">
                <a:solidFill>
                  <a:srgbClr val="FF0000"/>
                </a:solidFill>
                <a:latin typeface="Liberation Sans"/>
              </a:rPr>
              <a:t>Search </a:t>
            </a:r>
            <a:r>
              <a:rPr lang="en-GB" sz="2400" dirty="0">
                <a:solidFill>
                  <a:srgbClr val="FF0000"/>
                </a:solidFill>
                <a:latin typeface="Liberation Sans"/>
              </a:rPr>
              <a:t>engines and form fill-ins that have simple and clean interfaces are easier to use</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10</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14100670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4" name="Rectangle 2"/>
          <p:cNvSpPr>
            <a:spLocks noGrp="1" noChangeArrowheads="1"/>
          </p:cNvSpPr>
          <p:nvPr>
            <p:ph type="title" idx="4294967295"/>
          </p:nvPr>
        </p:nvSpPr>
        <p:spPr/>
        <p:txBody>
          <a:bodyPr/>
          <a:lstStyle/>
          <a:p>
            <a:pPr eaLnBrk="1" hangingPunct="1"/>
            <a:r>
              <a:rPr lang="en-GB" dirty="0">
                <a:latin typeface="Liberation Sans"/>
              </a:rPr>
              <a:t>Perception</a:t>
            </a:r>
          </a:p>
        </p:txBody>
      </p:sp>
      <p:sp>
        <p:nvSpPr>
          <p:cNvPr id="35845" name="Rectangle 3"/>
          <p:cNvSpPr>
            <a:spLocks noGrp="1" noChangeArrowheads="1"/>
          </p:cNvSpPr>
          <p:nvPr>
            <p:ph type="body" idx="4294967295"/>
          </p:nvPr>
        </p:nvSpPr>
        <p:spPr>
          <a:xfrm>
            <a:off x="685800" y="1905000"/>
            <a:ext cx="7772400" cy="4114800"/>
          </a:xfrm>
        </p:spPr>
        <p:txBody>
          <a:bodyPr/>
          <a:lstStyle/>
          <a:p>
            <a:pPr eaLnBrk="1" hangingPunct="1"/>
            <a:r>
              <a:rPr lang="en-GB" sz="2400" dirty="0">
                <a:solidFill>
                  <a:srgbClr val="FF0000"/>
                </a:solidFill>
                <a:latin typeface="Liberation Sans"/>
              </a:rPr>
              <a:t>How information is acquired from the world and transformed into experiences</a:t>
            </a:r>
          </a:p>
          <a:p>
            <a:pPr eaLnBrk="1" hangingPunct="1"/>
            <a:endParaRPr lang="en-GB" sz="2400" dirty="0">
              <a:solidFill>
                <a:srgbClr val="FF0000"/>
              </a:solidFill>
              <a:latin typeface="Liberation Sans"/>
            </a:endParaRPr>
          </a:p>
          <a:p>
            <a:pPr eaLnBrk="1" hangingPunct="1"/>
            <a:r>
              <a:rPr lang="en-GB" sz="2400" dirty="0">
                <a:solidFill>
                  <a:srgbClr val="FF0000"/>
                </a:solidFill>
                <a:latin typeface="Liberation Sans"/>
              </a:rPr>
              <a:t>Obvious implication is to design representations that are readily perceivable, e.g</a:t>
            </a:r>
            <a:r>
              <a:rPr lang="en-GB" sz="2400" dirty="0" smtClean="0">
                <a:solidFill>
                  <a:srgbClr val="FF0000"/>
                </a:solidFill>
                <a:latin typeface="Liberation Sans"/>
              </a:rPr>
              <a:t>.</a:t>
            </a:r>
          </a:p>
          <a:p>
            <a:pPr eaLnBrk="1" hangingPunct="1"/>
            <a:endParaRPr lang="en-GB" sz="1000" dirty="0">
              <a:solidFill>
                <a:srgbClr val="FF0000"/>
              </a:solidFill>
              <a:latin typeface="Liberation Sans"/>
            </a:endParaRPr>
          </a:p>
          <a:p>
            <a:pPr lvl="1" eaLnBrk="1" hangingPunct="1"/>
            <a:r>
              <a:rPr lang="en-GB" sz="2000" dirty="0">
                <a:solidFill>
                  <a:srgbClr val="FF0000"/>
                </a:solidFill>
                <a:latin typeface="Liberation Sans"/>
              </a:rPr>
              <a:t>Text should be </a:t>
            </a:r>
            <a:r>
              <a:rPr lang="en-GB" sz="2000" dirty="0" smtClean="0">
                <a:solidFill>
                  <a:srgbClr val="FF0000"/>
                </a:solidFill>
                <a:latin typeface="Liberation Sans"/>
              </a:rPr>
              <a:t>clear</a:t>
            </a:r>
            <a:endParaRPr lang="en-GB" sz="2000" dirty="0">
              <a:solidFill>
                <a:srgbClr val="FF0000"/>
              </a:solidFill>
              <a:latin typeface="Liberation Sans"/>
            </a:endParaRPr>
          </a:p>
          <a:p>
            <a:pPr lvl="1" eaLnBrk="1" hangingPunct="1"/>
            <a:r>
              <a:rPr lang="en-GB" sz="2000" dirty="0">
                <a:solidFill>
                  <a:srgbClr val="FF0000"/>
                </a:solidFill>
                <a:latin typeface="Liberation Sans"/>
              </a:rPr>
              <a:t>Icons should be easy to distinguish and read</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11</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61125753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3" name="Rectangle 2"/>
          <p:cNvSpPr>
            <a:spLocks noGrp="1" noChangeArrowheads="1"/>
          </p:cNvSpPr>
          <p:nvPr>
            <p:ph type="title" idx="4294967295"/>
          </p:nvPr>
        </p:nvSpPr>
        <p:spPr/>
        <p:txBody>
          <a:bodyPr>
            <a:normAutofit fontScale="90000"/>
          </a:bodyPr>
          <a:lstStyle/>
          <a:p>
            <a:pPr eaLnBrk="1" hangingPunct="1"/>
            <a:r>
              <a:rPr lang="en-GB" dirty="0">
                <a:latin typeface="Liberation Sans"/>
              </a:rPr>
              <a:t>Is </a:t>
            </a:r>
            <a:r>
              <a:rPr lang="en-GB" dirty="0" err="1">
                <a:latin typeface="Liberation Sans"/>
              </a:rPr>
              <a:t>color</a:t>
            </a:r>
            <a:r>
              <a:rPr lang="en-GB" dirty="0">
                <a:latin typeface="Liberation Sans"/>
              </a:rPr>
              <a:t> contrast good? Find </a:t>
            </a:r>
            <a:r>
              <a:rPr lang="en-GB" dirty="0" smtClean="0">
                <a:latin typeface="Liberation Sans"/>
              </a:rPr>
              <a:t>Italian</a:t>
            </a:r>
            <a:endParaRPr lang="en-GB" dirty="0">
              <a:latin typeface="Liberation Sans"/>
            </a:endParaRPr>
          </a:p>
        </p:txBody>
      </p:sp>
      <p:graphicFrame>
        <p:nvGraphicFramePr>
          <p:cNvPr id="37890" name="Object 2"/>
          <p:cNvGraphicFramePr>
            <a:graphicFrameLocks noGrp="1" noChangeAspect="1"/>
          </p:cNvGraphicFramePr>
          <p:nvPr>
            <p:ph type="body" idx="4294967295"/>
            <p:extLst>
              <p:ext uri="{D42A27DB-BD31-4B8C-83A1-F6EECF244321}">
                <p14:modId xmlns:p14="http://schemas.microsoft.com/office/powerpoint/2010/main" val="817090267"/>
              </p:ext>
            </p:extLst>
          </p:nvPr>
        </p:nvGraphicFramePr>
        <p:xfrm>
          <a:off x="1914525" y="1600200"/>
          <a:ext cx="5314950" cy="4525963"/>
        </p:xfrm>
        <a:graphic>
          <a:graphicData uri="http://schemas.openxmlformats.org/presentationml/2006/ole">
            <mc:AlternateContent xmlns:mc="http://schemas.openxmlformats.org/markup-compatibility/2006">
              <mc:Choice xmlns:v="urn:schemas-microsoft-com:vml" Requires="v">
                <p:oleObj spid="_x0000_s61476" name="Document" r:id="rId4" imgW="4431792" imgH="3633216" progId="Word.Document.8">
                  <p:embed/>
                </p:oleObj>
              </mc:Choice>
              <mc:Fallback>
                <p:oleObj name="Document" r:id="rId4" imgW="4431792" imgH="3633216" progId="Word.Documen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14525" y="1600200"/>
                        <a:ext cx="5314950" cy="45259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12</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403224485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1" name="Rectangle 2"/>
          <p:cNvSpPr>
            <a:spLocks noGrp="1" noChangeArrowheads="1"/>
          </p:cNvSpPr>
          <p:nvPr>
            <p:ph type="title" idx="4294967295"/>
          </p:nvPr>
        </p:nvSpPr>
        <p:spPr/>
        <p:txBody>
          <a:bodyPr>
            <a:normAutofit fontScale="90000"/>
          </a:bodyPr>
          <a:lstStyle/>
          <a:p>
            <a:pPr eaLnBrk="1" hangingPunct="1"/>
            <a:r>
              <a:rPr lang="en-GB">
                <a:latin typeface="Liberation Sans"/>
              </a:rPr>
              <a:t>Are borders and white space better? Find french</a:t>
            </a:r>
          </a:p>
        </p:txBody>
      </p:sp>
      <p:graphicFrame>
        <p:nvGraphicFramePr>
          <p:cNvPr id="39938" name="Object 2"/>
          <p:cNvGraphicFramePr>
            <a:graphicFrameLocks noGrp="1" noChangeAspect="1"/>
          </p:cNvGraphicFramePr>
          <p:nvPr>
            <p:ph type="body" idx="4294967295"/>
            <p:extLst>
              <p:ext uri="{D42A27DB-BD31-4B8C-83A1-F6EECF244321}">
                <p14:modId xmlns:p14="http://schemas.microsoft.com/office/powerpoint/2010/main" val="2366807874"/>
              </p:ext>
            </p:extLst>
          </p:nvPr>
        </p:nvGraphicFramePr>
        <p:xfrm>
          <a:off x="1971675" y="1600200"/>
          <a:ext cx="5200650" cy="4525963"/>
        </p:xfrm>
        <a:graphic>
          <a:graphicData uri="http://schemas.openxmlformats.org/presentationml/2006/ole">
            <mc:AlternateContent xmlns:mc="http://schemas.openxmlformats.org/markup-compatibility/2006">
              <mc:Choice xmlns:v="urn:schemas-microsoft-com:vml" Requires="v">
                <p:oleObj spid="_x0000_s63524" name="Document" r:id="rId4" imgW="4431792" imgH="3712464" progId="Word.Document.8">
                  <p:embed/>
                </p:oleObj>
              </mc:Choice>
              <mc:Fallback>
                <p:oleObj name="Document" r:id="rId4" imgW="4431792" imgH="3712464" progId="Word.Documen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71675" y="1600200"/>
                        <a:ext cx="5200650" cy="45259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13</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3667047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2"/>
          <p:cNvSpPr>
            <a:spLocks noGrp="1" noChangeArrowheads="1"/>
          </p:cNvSpPr>
          <p:nvPr>
            <p:ph type="title" idx="4294967295"/>
          </p:nvPr>
        </p:nvSpPr>
        <p:spPr/>
        <p:txBody>
          <a:bodyPr/>
          <a:lstStyle/>
          <a:p>
            <a:pPr eaLnBrk="1" hangingPunct="1"/>
            <a:r>
              <a:rPr lang="en-GB" dirty="0">
                <a:latin typeface="Liberation Sans"/>
              </a:rPr>
              <a:t>Activity</a:t>
            </a:r>
          </a:p>
        </p:txBody>
      </p:sp>
      <p:sp>
        <p:nvSpPr>
          <p:cNvPr id="41989" name="Rectangle 3"/>
          <p:cNvSpPr>
            <a:spLocks noGrp="1" noChangeArrowheads="1"/>
          </p:cNvSpPr>
          <p:nvPr>
            <p:ph type="body" idx="4294967295"/>
          </p:nvPr>
        </p:nvSpPr>
        <p:spPr/>
        <p:txBody>
          <a:bodyPr/>
          <a:lstStyle/>
          <a:p>
            <a:pPr eaLnBrk="1" hangingPunct="1"/>
            <a:r>
              <a:rPr lang="en-GB" sz="2800" dirty="0">
                <a:latin typeface="Liberation Sans"/>
              </a:rPr>
              <a:t>Weller (2004) found people took less time to locate items for information that was </a:t>
            </a:r>
            <a:r>
              <a:rPr lang="en-GB" sz="2800" dirty="0" smtClean="0">
                <a:latin typeface="Liberation Sans"/>
              </a:rPr>
              <a:t>grouped </a:t>
            </a:r>
            <a:endParaRPr lang="en-GB" sz="2800" dirty="0">
              <a:latin typeface="Liberation Sans"/>
            </a:endParaRPr>
          </a:p>
          <a:p>
            <a:pPr lvl="1" eaLnBrk="1" hangingPunct="1"/>
            <a:r>
              <a:rPr lang="en-GB" sz="2000" dirty="0">
                <a:solidFill>
                  <a:schemeClr val="accent1"/>
                </a:solidFill>
                <a:latin typeface="Liberation Sans"/>
              </a:rPr>
              <a:t>using a border (2nd screen) compared with using </a:t>
            </a:r>
            <a:r>
              <a:rPr lang="en-GB" sz="2000" dirty="0" err="1">
                <a:solidFill>
                  <a:schemeClr val="accent1"/>
                </a:solidFill>
                <a:latin typeface="Liberation Sans"/>
              </a:rPr>
              <a:t>color</a:t>
            </a:r>
            <a:r>
              <a:rPr lang="en-GB" sz="2000" dirty="0">
                <a:solidFill>
                  <a:schemeClr val="accent1"/>
                </a:solidFill>
                <a:latin typeface="Liberation Sans"/>
              </a:rPr>
              <a:t> contrast (1st screen</a:t>
            </a:r>
            <a:r>
              <a:rPr lang="en-GB" sz="2000" dirty="0" smtClean="0">
                <a:solidFill>
                  <a:schemeClr val="accent1"/>
                </a:solidFill>
                <a:latin typeface="Liberation Sans"/>
              </a:rPr>
              <a:t>)</a:t>
            </a:r>
          </a:p>
          <a:p>
            <a:pPr lvl="1" eaLnBrk="1" hangingPunct="1"/>
            <a:endParaRPr lang="en-GB" sz="800" dirty="0">
              <a:latin typeface="Liberation Sans"/>
            </a:endParaRPr>
          </a:p>
          <a:p>
            <a:pPr eaLnBrk="1" hangingPunct="1"/>
            <a:r>
              <a:rPr lang="en-GB" sz="2800" dirty="0">
                <a:latin typeface="Liberation Sans"/>
              </a:rPr>
              <a:t>Some argue that too much white space on web pages is detrimental to search</a:t>
            </a:r>
          </a:p>
          <a:p>
            <a:pPr lvl="1" eaLnBrk="1" hangingPunct="1"/>
            <a:r>
              <a:rPr lang="en-GB" sz="2000" dirty="0">
                <a:solidFill>
                  <a:schemeClr val="accent1"/>
                </a:solidFill>
                <a:latin typeface="Liberation Sans"/>
              </a:rPr>
              <a:t>Makes it hard to find </a:t>
            </a:r>
            <a:r>
              <a:rPr lang="en-GB" sz="2000" dirty="0" smtClean="0">
                <a:solidFill>
                  <a:schemeClr val="accent1"/>
                </a:solidFill>
                <a:latin typeface="Liberation Sans"/>
              </a:rPr>
              <a:t>information</a:t>
            </a:r>
          </a:p>
          <a:p>
            <a:pPr lvl="1" eaLnBrk="1" hangingPunct="1"/>
            <a:endParaRPr lang="en-GB" sz="800" dirty="0">
              <a:latin typeface="Liberation Sans"/>
            </a:endParaRPr>
          </a:p>
          <a:p>
            <a:pPr eaLnBrk="1" hangingPunct="1"/>
            <a:r>
              <a:rPr lang="en-GB" sz="2800" dirty="0">
                <a:latin typeface="Liberation Sans"/>
              </a:rPr>
              <a:t>Do you agree?</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r>
              <a:rPr lang="en-GB" sz="1200" dirty="0" smtClean="0">
                <a:solidFill>
                  <a:schemeClr val="accent6">
                    <a:lumMod val="75000"/>
                  </a:schemeClr>
                </a:solidFill>
                <a:latin typeface="Liberation Sans"/>
              </a:rPr>
              <a:t>14</a:t>
            </a:r>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14449543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6" name="Rectangle 2"/>
          <p:cNvSpPr>
            <a:spLocks noGrp="1" noChangeArrowheads="1"/>
          </p:cNvSpPr>
          <p:nvPr>
            <p:ph type="title" idx="4294967295"/>
          </p:nvPr>
        </p:nvSpPr>
        <p:spPr/>
        <p:txBody>
          <a:bodyPr>
            <a:normAutofit fontScale="90000"/>
          </a:bodyPr>
          <a:lstStyle/>
          <a:p>
            <a:pPr eaLnBrk="1" hangingPunct="1"/>
            <a:r>
              <a:rPr lang="en-GB" dirty="0">
                <a:latin typeface="Liberation Sans"/>
              </a:rPr>
              <a:t>Which is easiest to read and why?</a:t>
            </a:r>
          </a:p>
        </p:txBody>
      </p:sp>
      <p:sp>
        <p:nvSpPr>
          <p:cNvPr id="44038" name="Rectangle 4" descr="Green marble"/>
          <p:cNvSpPr>
            <a:spLocks noChangeArrowheads="1"/>
          </p:cNvSpPr>
          <p:nvPr/>
        </p:nvSpPr>
        <p:spPr bwMode="auto">
          <a:xfrm>
            <a:off x="1219200" y="2286000"/>
            <a:ext cx="2895600" cy="914400"/>
          </a:xfrm>
          <a:prstGeom prst="rect">
            <a:avLst/>
          </a:prstGeom>
          <a:blipFill dpi="0" rotWithShape="0">
            <a:blip r:embed="rId3"/>
            <a:srcRect/>
            <a:tile tx="0" ty="0" sx="100000" sy="100000" flip="none" algn="tl"/>
          </a:blipFill>
          <a:ln w="9525">
            <a:solidFill>
              <a:schemeClr val="tx1"/>
            </a:solidFill>
            <a:miter lim="800000"/>
            <a:headEnd/>
            <a:tailEnd/>
          </a:ln>
        </p:spPr>
        <p:txBody>
          <a:bodyPr wrap="none" anchor="ctr"/>
          <a:lstStyle/>
          <a:p>
            <a:pPr algn="ctr" eaLnBrk="0" hangingPunct="0"/>
            <a:r>
              <a:rPr lang="en-GB" sz="2000" dirty="0">
                <a:solidFill>
                  <a:srgbClr val="EF1F1D"/>
                </a:solidFill>
                <a:latin typeface="Liberation Sans"/>
                <a:ea typeface="Liberation Sans" panose="020B0604020202020204" pitchFamily="34" charset="0"/>
                <a:cs typeface="Liberation Sans" panose="020B0604020202020204" pitchFamily="34" charset="0"/>
              </a:rPr>
              <a:t>What is the time?</a:t>
            </a:r>
          </a:p>
        </p:txBody>
      </p:sp>
      <p:sp>
        <p:nvSpPr>
          <p:cNvPr id="44039" name="Rectangle 5"/>
          <p:cNvSpPr>
            <a:spLocks noChangeArrowheads="1"/>
          </p:cNvSpPr>
          <p:nvPr/>
        </p:nvSpPr>
        <p:spPr bwMode="auto">
          <a:xfrm>
            <a:off x="1241265" y="3732291"/>
            <a:ext cx="2895600" cy="838200"/>
          </a:xfrm>
          <a:prstGeom prst="rect">
            <a:avLst/>
          </a:prstGeom>
          <a:solidFill>
            <a:schemeClr val="accent2"/>
          </a:solidFill>
          <a:ln w="9525">
            <a:solidFill>
              <a:schemeClr val="tx1"/>
            </a:solidFill>
            <a:miter lim="800000"/>
            <a:headEnd/>
            <a:tailEnd/>
          </a:ln>
        </p:spPr>
        <p:txBody>
          <a:bodyPr wrap="none" anchor="ctr"/>
          <a:lstStyle/>
          <a:p>
            <a:pPr algn="ctr" eaLnBrk="0" hangingPunct="0"/>
            <a:r>
              <a:rPr lang="en-GB" sz="2000" dirty="0">
                <a:solidFill>
                  <a:srgbClr val="EF1F1D"/>
                </a:solidFill>
                <a:latin typeface="Liberation Sans"/>
                <a:ea typeface="Liberation Sans" panose="020B0604020202020204" pitchFamily="34" charset="0"/>
                <a:cs typeface="Liberation Sans" panose="020B0604020202020204" pitchFamily="34" charset="0"/>
              </a:rPr>
              <a:t>What is the time?</a:t>
            </a:r>
          </a:p>
        </p:txBody>
      </p:sp>
      <p:sp>
        <p:nvSpPr>
          <p:cNvPr id="44040" name="Rectangle 6"/>
          <p:cNvSpPr>
            <a:spLocks noChangeArrowheads="1"/>
          </p:cNvSpPr>
          <p:nvPr/>
        </p:nvSpPr>
        <p:spPr bwMode="auto">
          <a:xfrm>
            <a:off x="1252417" y="5181600"/>
            <a:ext cx="2895600" cy="838200"/>
          </a:xfrm>
          <a:prstGeom prst="rect">
            <a:avLst/>
          </a:prstGeom>
          <a:solidFill>
            <a:srgbClr val="DCCB16"/>
          </a:solidFill>
          <a:ln w="9525">
            <a:solidFill>
              <a:schemeClr val="tx1"/>
            </a:solidFill>
            <a:miter lim="800000"/>
            <a:headEnd/>
            <a:tailEnd/>
          </a:ln>
        </p:spPr>
        <p:txBody>
          <a:bodyPr wrap="none" anchor="ctr"/>
          <a:lstStyle/>
          <a:p>
            <a:pPr algn="ctr" eaLnBrk="0" hangingPunct="0"/>
            <a:r>
              <a:rPr lang="en-GB" sz="2000">
                <a:solidFill>
                  <a:schemeClr val="bg1"/>
                </a:solidFill>
                <a:latin typeface="Liberation Sans"/>
                <a:ea typeface="Liberation Sans" panose="020B0604020202020204" pitchFamily="34" charset="0"/>
                <a:cs typeface="Liberation Sans" panose="020B0604020202020204" pitchFamily="34" charset="0"/>
              </a:rPr>
              <a:t>What is the time?</a:t>
            </a:r>
          </a:p>
        </p:txBody>
      </p:sp>
      <p:sp>
        <p:nvSpPr>
          <p:cNvPr id="44041" name="Rectangle 7"/>
          <p:cNvSpPr>
            <a:spLocks noChangeArrowheads="1"/>
          </p:cNvSpPr>
          <p:nvPr/>
        </p:nvSpPr>
        <p:spPr bwMode="auto">
          <a:xfrm>
            <a:off x="4953000" y="2286000"/>
            <a:ext cx="2895600" cy="990600"/>
          </a:xfrm>
          <a:prstGeom prst="rect">
            <a:avLst/>
          </a:prstGeom>
          <a:solidFill>
            <a:schemeClr val="accent2"/>
          </a:solidFill>
          <a:ln w="9525">
            <a:solidFill>
              <a:schemeClr val="tx1"/>
            </a:solidFill>
            <a:miter lim="800000"/>
            <a:headEnd/>
            <a:tailEnd/>
          </a:ln>
        </p:spPr>
        <p:txBody>
          <a:bodyPr wrap="none" anchor="ctr"/>
          <a:lstStyle/>
          <a:p>
            <a:pPr algn="ctr" eaLnBrk="0" hangingPunct="0"/>
            <a:endParaRPr lang="en-GB" sz="2000">
              <a:solidFill>
                <a:srgbClr val="EF1F1D"/>
              </a:solidFill>
              <a:latin typeface="Liberation Sans"/>
              <a:ea typeface="Liberation Sans" panose="020B0604020202020204" pitchFamily="34" charset="0"/>
              <a:cs typeface="Liberation Sans" panose="020B0604020202020204" pitchFamily="34" charset="0"/>
            </a:endParaRPr>
          </a:p>
          <a:p>
            <a:pPr algn="ctr" eaLnBrk="0" hangingPunct="0"/>
            <a:r>
              <a:rPr lang="en-GB" sz="2000">
                <a:solidFill>
                  <a:srgbClr val="FFCC18"/>
                </a:solidFill>
                <a:latin typeface="Liberation Sans"/>
                <a:ea typeface="Liberation Sans" panose="020B0604020202020204" pitchFamily="34" charset="0"/>
                <a:cs typeface="Liberation Sans" panose="020B0604020202020204" pitchFamily="34" charset="0"/>
              </a:rPr>
              <a:t>What is the time?</a:t>
            </a:r>
          </a:p>
          <a:p>
            <a:pPr algn="ctr" eaLnBrk="0" hangingPunct="0"/>
            <a:endParaRPr lang="en-GB">
              <a:latin typeface="Liberation Sans"/>
              <a:ea typeface="Liberation Sans" panose="020B0604020202020204" pitchFamily="34" charset="0"/>
              <a:cs typeface="Liberation Sans" panose="020B0604020202020204" pitchFamily="34" charset="0"/>
            </a:endParaRPr>
          </a:p>
        </p:txBody>
      </p:sp>
      <p:sp>
        <p:nvSpPr>
          <p:cNvPr id="44042" name="Rectangle 8"/>
          <p:cNvSpPr>
            <a:spLocks noChangeArrowheads="1"/>
          </p:cNvSpPr>
          <p:nvPr/>
        </p:nvSpPr>
        <p:spPr bwMode="auto">
          <a:xfrm>
            <a:off x="4953000" y="3810000"/>
            <a:ext cx="2819400" cy="83820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GB" sz="2000">
              <a:latin typeface="Liberation Sans"/>
              <a:ea typeface="Liberation Sans" panose="020B0604020202020204" pitchFamily="34" charset="0"/>
              <a:cs typeface="Liberation Sans" panose="020B0604020202020204" pitchFamily="34" charset="0"/>
            </a:endParaRPr>
          </a:p>
          <a:p>
            <a:pPr algn="ctr" eaLnBrk="0" hangingPunct="0"/>
            <a:r>
              <a:rPr lang="en-GB" sz="2000">
                <a:latin typeface="Liberation Sans"/>
                <a:ea typeface="Liberation Sans" panose="020B0604020202020204" pitchFamily="34" charset="0"/>
                <a:cs typeface="Liberation Sans" panose="020B0604020202020204" pitchFamily="34" charset="0"/>
              </a:rPr>
              <a:t>What is the time?</a:t>
            </a:r>
          </a:p>
          <a:p>
            <a:pPr algn="ctr" eaLnBrk="0" hangingPunct="0"/>
            <a:endParaRPr lang="en-GB">
              <a:latin typeface="Liberation Sans"/>
              <a:ea typeface="Liberation Sans" panose="020B0604020202020204" pitchFamily="34" charset="0"/>
              <a:cs typeface="Liberation Sans" panose="020B0604020202020204" pitchFamily="34" charset="0"/>
            </a:endParaRPr>
          </a:p>
        </p:txBody>
      </p:sp>
      <p:sp>
        <p:nvSpPr>
          <p:cNvPr id="2" name="Footer Placeholder 1"/>
          <p:cNvSpPr>
            <a:spLocks noGrp="1"/>
          </p:cNvSpPr>
          <p:nvPr>
            <p:ph type="ftr" sz="quarter" idx="11"/>
          </p:nvPr>
        </p:nvSpPr>
        <p:spPr>
          <a:xfrm>
            <a:off x="3131840" y="6309320"/>
            <a:ext cx="2895600" cy="365125"/>
          </a:xfrm>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15</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21210555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4" name="Rectangle 2"/>
          <p:cNvSpPr>
            <a:spLocks noGrp="1" noChangeArrowheads="1"/>
          </p:cNvSpPr>
          <p:nvPr>
            <p:ph type="title" idx="4294967295"/>
          </p:nvPr>
        </p:nvSpPr>
        <p:spPr/>
        <p:txBody>
          <a:bodyPr/>
          <a:lstStyle/>
          <a:p>
            <a:pPr eaLnBrk="1" hangingPunct="1"/>
            <a:r>
              <a:rPr lang="en-GB" dirty="0"/>
              <a:t>Design </a:t>
            </a:r>
            <a:r>
              <a:rPr lang="en-GB" dirty="0" smtClean="0"/>
              <a:t>implications</a:t>
            </a:r>
            <a:endParaRPr lang="en-GB" dirty="0"/>
          </a:p>
        </p:txBody>
      </p:sp>
      <p:sp>
        <p:nvSpPr>
          <p:cNvPr id="46085" name="Rectangle 3"/>
          <p:cNvSpPr>
            <a:spLocks noGrp="1" noChangeArrowheads="1"/>
          </p:cNvSpPr>
          <p:nvPr>
            <p:ph type="body" idx="4294967295"/>
          </p:nvPr>
        </p:nvSpPr>
        <p:spPr>
          <a:xfrm>
            <a:off x="685800" y="1981200"/>
            <a:ext cx="8153400" cy="4114800"/>
          </a:xfrm>
        </p:spPr>
        <p:txBody>
          <a:bodyPr>
            <a:normAutofit fontScale="85000" lnSpcReduction="10000"/>
          </a:bodyPr>
          <a:lstStyle/>
          <a:p>
            <a:pPr lvl="1" eaLnBrk="1" hangingPunct="1">
              <a:lnSpc>
                <a:spcPct val="90000"/>
              </a:lnSpc>
            </a:pPr>
            <a:r>
              <a:rPr lang="en-GB" sz="2400" dirty="0">
                <a:solidFill>
                  <a:srgbClr val="FF0000"/>
                </a:solidFill>
              </a:rPr>
              <a:t>Icons should enable users to readily </a:t>
            </a:r>
            <a:r>
              <a:rPr lang="en-GB" sz="2400" i="1" dirty="0">
                <a:solidFill>
                  <a:srgbClr val="FF0000"/>
                </a:solidFill>
              </a:rPr>
              <a:t>distinguish</a:t>
            </a:r>
            <a:r>
              <a:rPr lang="en-GB" sz="2400" dirty="0">
                <a:solidFill>
                  <a:srgbClr val="FF0000"/>
                </a:solidFill>
              </a:rPr>
              <a:t> their </a:t>
            </a:r>
            <a:r>
              <a:rPr lang="en-GB" sz="2400" dirty="0" smtClean="0">
                <a:solidFill>
                  <a:srgbClr val="FF0000"/>
                </a:solidFill>
              </a:rPr>
              <a:t>meaning</a:t>
            </a:r>
          </a:p>
          <a:p>
            <a:pPr lvl="1" eaLnBrk="1" hangingPunct="1">
              <a:lnSpc>
                <a:spcPct val="90000"/>
              </a:lnSpc>
            </a:pPr>
            <a:endParaRPr lang="en-GB" sz="2400" dirty="0">
              <a:solidFill>
                <a:srgbClr val="FF0000"/>
              </a:solidFill>
            </a:endParaRPr>
          </a:p>
          <a:p>
            <a:pPr lvl="1" eaLnBrk="1" hangingPunct="1">
              <a:lnSpc>
                <a:spcPct val="90000"/>
              </a:lnSpc>
            </a:pPr>
            <a:r>
              <a:rPr lang="en-GB" sz="2400" dirty="0">
                <a:solidFill>
                  <a:srgbClr val="FF0000"/>
                </a:solidFill>
              </a:rPr>
              <a:t>Bordering and spacing are effective visual ways of grouping </a:t>
            </a:r>
            <a:r>
              <a:rPr lang="en-GB" sz="2400" dirty="0" smtClean="0">
                <a:solidFill>
                  <a:srgbClr val="FF0000"/>
                </a:solidFill>
              </a:rPr>
              <a:t>information</a:t>
            </a:r>
          </a:p>
          <a:p>
            <a:pPr lvl="1" eaLnBrk="1" hangingPunct="1">
              <a:lnSpc>
                <a:spcPct val="90000"/>
              </a:lnSpc>
            </a:pPr>
            <a:endParaRPr lang="en-GB" sz="2400" dirty="0">
              <a:solidFill>
                <a:srgbClr val="FF0000"/>
              </a:solidFill>
            </a:endParaRPr>
          </a:p>
          <a:p>
            <a:pPr lvl="1" eaLnBrk="1" hangingPunct="1">
              <a:lnSpc>
                <a:spcPct val="90000"/>
              </a:lnSpc>
            </a:pPr>
            <a:r>
              <a:rPr lang="en-GB" sz="2400" dirty="0">
                <a:solidFill>
                  <a:srgbClr val="FF0000"/>
                </a:solidFill>
              </a:rPr>
              <a:t>Sounds should be audible and </a:t>
            </a:r>
            <a:r>
              <a:rPr lang="en-GB" sz="2400" dirty="0" smtClean="0">
                <a:solidFill>
                  <a:srgbClr val="FF0000"/>
                </a:solidFill>
              </a:rPr>
              <a:t>distinguishable</a:t>
            </a:r>
          </a:p>
          <a:p>
            <a:pPr lvl="1" eaLnBrk="1" hangingPunct="1">
              <a:lnSpc>
                <a:spcPct val="90000"/>
              </a:lnSpc>
            </a:pPr>
            <a:endParaRPr lang="en-GB" sz="2400" dirty="0">
              <a:solidFill>
                <a:srgbClr val="FF0000"/>
              </a:solidFill>
            </a:endParaRPr>
          </a:p>
          <a:p>
            <a:pPr lvl="1" eaLnBrk="1" hangingPunct="1">
              <a:lnSpc>
                <a:spcPct val="90000"/>
              </a:lnSpc>
            </a:pPr>
            <a:r>
              <a:rPr lang="en-GB" sz="2400" dirty="0">
                <a:solidFill>
                  <a:srgbClr val="FF0000"/>
                </a:solidFill>
              </a:rPr>
              <a:t>Speech output should enable users to distinguish between the set of spoken </a:t>
            </a:r>
            <a:r>
              <a:rPr lang="en-GB" sz="2400" dirty="0" smtClean="0">
                <a:solidFill>
                  <a:srgbClr val="FF0000"/>
                </a:solidFill>
              </a:rPr>
              <a:t>words</a:t>
            </a:r>
          </a:p>
          <a:p>
            <a:pPr lvl="1" eaLnBrk="1" hangingPunct="1">
              <a:lnSpc>
                <a:spcPct val="90000"/>
              </a:lnSpc>
            </a:pPr>
            <a:endParaRPr lang="en-GB" sz="2400" dirty="0">
              <a:solidFill>
                <a:srgbClr val="FF0000"/>
              </a:solidFill>
            </a:endParaRPr>
          </a:p>
          <a:p>
            <a:pPr lvl="1" eaLnBrk="1" hangingPunct="1">
              <a:lnSpc>
                <a:spcPct val="90000"/>
              </a:lnSpc>
            </a:pPr>
            <a:r>
              <a:rPr lang="en-GB" sz="2400" dirty="0">
                <a:solidFill>
                  <a:srgbClr val="FF0000"/>
                </a:solidFill>
              </a:rPr>
              <a:t>Text should be legible and distinguishable from the </a:t>
            </a:r>
            <a:r>
              <a:rPr lang="en-GB" sz="2400" dirty="0" smtClean="0">
                <a:solidFill>
                  <a:srgbClr val="FF0000"/>
                </a:solidFill>
              </a:rPr>
              <a:t>background</a:t>
            </a:r>
          </a:p>
          <a:p>
            <a:pPr lvl="1" eaLnBrk="1" hangingPunct="1">
              <a:lnSpc>
                <a:spcPct val="90000"/>
              </a:lnSpc>
            </a:pPr>
            <a:endParaRPr lang="en-GB" sz="2400" dirty="0">
              <a:solidFill>
                <a:srgbClr val="FF0000"/>
              </a:solidFill>
            </a:endParaRPr>
          </a:p>
          <a:p>
            <a:pPr lvl="1" eaLnBrk="1" hangingPunct="1">
              <a:lnSpc>
                <a:spcPct val="90000"/>
              </a:lnSpc>
            </a:pPr>
            <a:r>
              <a:rPr lang="en-GB" sz="2400" dirty="0">
                <a:solidFill>
                  <a:srgbClr val="FF0000"/>
                </a:solidFill>
              </a:rPr>
              <a:t>Tactile feedback should allow users to recognize and distinguish different meanings</a:t>
            </a:r>
          </a:p>
          <a:p>
            <a:pPr eaLnBrk="1" hangingPunct="1">
              <a:lnSpc>
                <a:spcPct val="90000"/>
              </a:lnSpc>
              <a:buFontTx/>
              <a:buNone/>
            </a:pPr>
            <a:endParaRPr lang="en-GB" sz="2800" dirty="0"/>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16</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34119549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2" name="Rectangle 2"/>
          <p:cNvSpPr>
            <a:spLocks noGrp="1" noChangeArrowheads="1"/>
          </p:cNvSpPr>
          <p:nvPr>
            <p:ph type="title" idx="4294967295"/>
          </p:nvPr>
        </p:nvSpPr>
        <p:spPr>
          <a:xfrm>
            <a:off x="685800" y="228600"/>
            <a:ext cx="7772400" cy="1143000"/>
          </a:xfrm>
          <a:noFill/>
        </p:spPr>
        <p:txBody>
          <a:bodyPr lIns="90487" tIns="44450" rIns="90487" bIns="44450"/>
          <a:lstStyle/>
          <a:p>
            <a:pPr eaLnBrk="1" hangingPunct="1"/>
            <a:r>
              <a:rPr lang="en-GB" dirty="0">
                <a:latin typeface="Liberation Sans"/>
              </a:rPr>
              <a:t>Memory</a:t>
            </a:r>
          </a:p>
        </p:txBody>
      </p:sp>
      <p:sp>
        <p:nvSpPr>
          <p:cNvPr id="48133" name="Rectangle 3"/>
          <p:cNvSpPr>
            <a:spLocks noGrp="1" noChangeArrowheads="1"/>
          </p:cNvSpPr>
          <p:nvPr>
            <p:ph type="body" idx="4294967295"/>
          </p:nvPr>
        </p:nvSpPr>
        <p:spPr>
          <a:xfrm>
            <a:off x="323528" y="1844824"/>
            <a:ext cx="8534400" cy="4114800"/>
          </a:xfrm>
          <a:noFill/>
        </p:spPr>
        <p:txBody>
          <a:bodyPr lIns="90487" tIns="44450" rIns="90487" bIns="44450">
            <a:normAutofit fontScale="77500" lnSpcReduction="20000"/>
          </a:bodyPr>
          <a:lstStyle/>
          <a:p>
            <a:pPr eaLnBrk="1" hangingPunct="1">
              <a:lnSpc>
                <a:spcPct val="90000"/>
              </a:lnSpc>
            </a:pPr>
            <a:r>
              <a:rPr lang="en-GB" sz="2800" dirty="0">
                <a:solidFill>
                  <a:srgbClr val="FF0000"/>
                </a:solidFill>
                <a:latin typeface="Liberation Sans"/>
              </a:rPr>
              <a:t>Involves first encoding and then retrieving </a:t>
            </a:r>
            <a:r>
              <a:rPr lang="en-GB" sz="2800" dirty="0" smtClean="0">
                <a:solidFill>
                  <a:srgbClr val="FF0000"/>
                </a:solidFill>
                <a:latin typeface="Liberation Sans"/>
              </a:rPr>
              <a:t>knowledge.</a:t>
            </a:r>
          </a:p>
          <a:p>
            <a:pPr eaLnBrk="1" hangingPunct="1">
              <a:lnSpc>
                <a:spcPct val="90000"/>
              </a:lnSpc>
            </a:pPr>
            <a:endParaRPr lang="en-GB" sz="2800" dirty="0">
              <a:solidFill>
                <a:srgbClr val="FF0000"/>
              </a:solidFill>
              <a:latin typeface="Liberation Sans"/>
            </a:endParaRPr>
          </a:p>
          <a:p>
            <a:pPr eaLnBrk="1" hangingPunct="1">
              <a:lnSpc>
                <a:spcPct val="90000"/>
              </a:lnSpc>
            </a:pPr>
            <a:r>
              <a:rPr lang="en-GB" sz="2800" dirty="0">
                <a:solidFill>
                  <a:srgbClr val="FF0000"/>
                </a:solidFill>
                <a:latin typeface="Liberation Sans"/>
              </a:rPr>
              <a:t>We don</a:t>
            </a:r>
            <a:r>
              <a:rPr lang="ja-JP" altLang="en-GB" sz="2800" dirty="0">
                <a:solidFill>
                  <a:srgbClr val="FF0000"/>
                </a:solidFill>
                <a:latin typeface="Liberation Sans"/>
              </a:rPr>
              <a:t>’</a:t>
            </a:r>
            <a:r>
              <a:rPr lang="en-GB" sz="2800" dirty="0">
                <a:solidFill>
                  <a:srgbClr val="FF0000"/>
                </a:solidFill>
                <a:latin typeface="Liberation Sans"/>
              </a:rPr>
              <a:t>t remember everything - involves filtering and processing what is attended </a:t>
            </a:r>
            <a:r>
              <a:rPr lang="en-GB" sz="2800" dirty="0" smtClean="0">
                <a:solidFill>
                  <a:srgbClr val="FF0000"/>
                </a:solidFill>
                <a:latin typeface="Liberation Sans"/>
              </a:rPr>
              <a:t>to</a:t>
            </a:r>
          </a:p>
          <a:p>
            <a:pPr eaLnBrk="1" hangingPunct="1">
              <a:lnSpc>
                <a:spcPct val="90000"/>
              </a:lnSpc>
            </a:pPr>
            <a:endParaRPr lang="en-GB" sz="2800" dirty="0">
              <a:solidFill>
                <a:srgbClr val="FF0000"/>
              </a:solidFill>
              <a:latin typeface="Liberation Sans"/>
            </a:endParaRPr>
          </a:p>
          <a:p>
            <a:pPr eaLnBrk="1" hangingPunct="1">
              <a:lnSpc>
                <a:spcPct val="90000"/>
              </a:lnSpc>
            </a:pPr>
            <a:r>
              <a:rPr lang="en-GB" sz="2800" dirty="0">
                <a:solidFill>
                  <a:srgbClr val="FF0000"/>
                </a:solidFill>
                <a:latin typeface="Liberation Sans"/>
              </a:rPr>
              <a:t>Context is important in affecting our memory (i.e. where, when</a:t>
            </a:r>
            <a:r>
              <a:rPr lang="en-GB" sz="2800" dirty="0" smtClean="0">
                <a:solidFill>
                  <a:srgbClr val="FF0000"/>
                </a:solidFill>
                <a:latin typeface="Liberation Sans"/>
              </a:rPr>
              <a:t>)</a:t>
            </a:r>
          </a:p>
          <a:p>
            <a:pPr eaLnBrk="1" hangingPunct="1">
              <a:lnSpc>
                <a:spcPct val="90000"/>
              </a:lnSpc>
            </a:pPr>
            <a:endParaRPr lang="en-GB" sz="2800" dirty="0">
              <a:solidFill>
                <a:srgbClr val="FF0000"/>
              </a:solidFill>
              <a:latin typeface="Liberation Sans"/>
            </a:endParaRPr>
          </a:p>
          <a:p>
            <a:pPr eaLnBrk="1" hangingPunct="1">
              <a:lnSpc>
                <a:spcPct val="90000"/>
              </a:lnSpc>
            </a:pPr>
            <a:r>
              <a:rPr lang="en-GB" sz="2800" dirty="0">
                <a:solidFill>
                  <a:srgbClr val="FF0000"/>
                </a:solidFill>
                <a:latin typeface="Liberation Sans"/>
              </a:rPr>
              <a:t>We </a:t>
            </a:r>
            <a:r>
              <a:rPr lang="en-GB" sz="2800" dirty="0">
                <a:solidFill>
                  <a:schemeClr val="tx2"/>
                </a:solidFill>
                <a:latin typeface="Liberation Sans"/>
              </a:rPr>
              <a:t>recognize things </a:t>
            </a:r>
            <a:r>
              <a:rPr lang="en-GB" sz="2800" dirty="0">
                <a:solidFill>
                  <a:srgbClr val="FF0000"/>
                </a:solidFill>
                <a:latin typeface="Liberation Sans"/>
              </a:rPr>
              <a:t>much better than being able to </a:t>
            </a:r>
            <a:r>
              <a:rPr lang="en-GB" sz="2800" dirty="0">
                <a:solidFill>
                  <a:schemeClr val="tx2"/>
                </a:solidFill>
                <a:latin typeface="Liberation Sans"/>
              </a:rPr>
              <a:t>recall </a:t>
            </a:r>
            <a:r>
              <a:rPr lang="en-GB" sz="2800" dirty="0" smtClean="0">
                <a:solidFill>
                  <a:schemeClr val="tx2"/>
                </a:solidFill>
                <a:latin typeface="Liberation Sans"/>
              </a:rPr>
              <a:t>things</a:t>
            </a:r>
          </a:p>
          <a:p>
            <a:pPr eaLnBrk="1" hangingPunct="1">
              <a:lnSpc>
                <a:spcPct val="90000"/>
              </a:lnSpc>
            </a:pPr>
            <a:endParaRPr lang="en-GB" sz="2800" dirty="0" smtClean="0">
              <a:solidFill>
                <a:srgbClr val="FF0000"/>
              </a:solidFill>
              <a:latin typeface="Liberation Sans"/>
            </a:endParaRPr>
          </a:p>
          <a:p>
            <a:pPr>
              <a:lnSpc>
                <a:spcPct val="90000"/>
              </a:lnSpc>
            </a:pPr>
            <a:r>
              <a:rPr lang="en-GB" sz="2800" dirty="0">
                <a:solidFill>
                  <a:srgbClr val="FF0000"/>
                </a:solidFill>
                <a:latin typeface="Liberation Sans"/>
              </a:rPr>
              <a:t>we remember less about objects we have photographed than when we observe them </a:t>
            </a:r>
            <a:r>
              <a:rPr lang="en-GB" sz="2800" dirty="0" smtClean="0">
                <a:solidFill>
                  <a:srgbClr val="FF0000"/>
                </a:solidFill>
                <a:latin typeface="Liberation Sans"/>
              </a:rPr>
              <a:t>with </a:t>
            </a:r>
            <a:r>
              <a:rPr lang="en-GB" sz="2800" dirty="0">
                <a:solidFill>
                  <a:srgbClr val="FF0000"/>
                </a:solidFill>
                <a:latin typeface="Liberation Sans"/>
              </a:rPr>
              <a:t>the naked eye (Henkel, 2014)</a:t>
            </a:r>
          </a:p>
          <a:p>
            <a:pPr lvl="1" eaLnBrk="1" hangingPunct="1">
              <a:lnSpc>
                <a:spcPct val="90000"/>
              </a:lnSpc>
            </a:pPr>
            <a:endParaRPr lang="en-GB" sz="700" dirty="0">
              <a:latin typeface="Liberation Sans"/>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17</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4056301920"/>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0" name="Rectangle 2"/>
          <p:cNvSpPr>
            <a:spLocks noGrp="1" noChangeArrowheads="1"/>
          </p:cNvSpPr>
          <p:nvPr>
            <p:ph type="title" idx="4294967295"/>
          </p:nvPr>
        </p:nvSpPr>
        <p:spPr/>
        <p:txBody>
          <a:bodyPr/>
          <a:lstStyle/>
          <a:p>
            <a:pPr eaLnBrk="1" hangingPunct="1"/>
            <a:r>
              <a:rPr lang="en-GB">
                <a:latin typeface="Liberation Sans"/>
              </a:rPr>
              <a:t>Processing in memory</a:t>
            </a:r>
          </a:p>
        </p:txBody>
      </p:sp>
      <p:sp>
        <p:nvSpPr>
          <p:cNvPr id="50181" name="Rectangle 3"/>
          <p:cNvSpPr>
            <a:spLocks noGrp="1" noChangeArrowheads="1"/>
          </p:cNvSpPr>
          <p:nvPr>
            <p:ph type="body" idx="4294967295"/>
          </p:nvPr>
        </p:nvSpPr>
        <p:spPr/>
        <p:txBody>
          <a:bodyPr>
            <a:normAutofit lnSpcReduction="10000"/>
          </a:bodyPr>
          <a:lstStyle/>
          <a:p>
            <a:pPr eaLnBrk="1" hangingPunct="1">
              <a:lnSpc>
                <a:spcPct val="90000"/>
              </a:lnSpc>
            </a:pPr>
            <a:r>
              <a:rPr lang="en-GB" sz="2800" dirty="0">
                <a:latin typeface="Liberation Sans"/>
              </a:rPr>
              <a:t>Encoding is first stage of </a:t>
            </a:r>
            <a:r>
              <a:rPr lang="en-GB" sz="2800" dirty="0" smtClean="0">
                <a:latin typeface="Liberation Sans"/>
              </a:rPr>
              <a:t>memory</a:t>
            </a:r>
          </a:p>
          <a:p>
            <a:pPr eaLnBrk="1" hangingPunct="1">
              <a:lnSpc>
                <a:spcPct val="90000"/>
              </a:lnSpc>
            </a:pPr>
            <a:endParaRPr lang="en-GB" sz="900" dirty="0">
              <a:latin typeface="Liberation Sans"/>
            </a:endParaRPr>
          </a:p>
          <a:p>
            <a:pPr lvl="1" eaLnBrk="1" hangingPunct="1">
              <a:lnSpc>
                <a:spcPct val="90000"/>
              </a:lnSpc>
            </a:pPr>
            <a:r>
              <a:rPr lang="en-GB" sz="2000" dirty="0">
                <a:solidFill>
                  <a:schemeClr val="accent1"/>
                </a:solidFill>
                <a:latin typeface="Liberation Sans"/>
              </a:rPr>
              <a:t>determines which information is attended to in the environment and how it is </a:t>
            </a:r>
            <a:r>
              <a:rPr lang="en-GB" sz="2000" dirty="0" smtClean="0">
                <a:solidFill>
                  <a:schemeClr val="accent1"/>
                </a:solidFill>
                <a:latin typeface="Liberation Sans"/>
              </a:rPr>
              <a:t>interpreted</a:t>
            </a:r>
          </a:p>
          <a:p>
            <a:pPr lvl="1" eaLnBrk="1" hangingPunct="1">
              <a:lnSpc>
                <a:spcPct val="90000"/>
              </a:lnSpc>
            </a:pPr>
            <a:endParaRPr lang="en-GB" sz="1300" dirty="0">
              <a:solidFill>
                <a:schemeClr val="accent1"/>
              </a:solidFill>
              <a:latin typeface="Liberation Sans"/>
            </a:endParaRPr>
          </a:p>
          <a:p>
            <a:pPr eaLnBrk="1" hangingPunct="1">
              <a:lnSpc>
                <a:spcPct val="90000"/>
              </a:lnSpc>
            </a:pPr>
            <a:r>
              <a:rPr lang="en-GB" sz="2400" dirty="0">
                <a:latin typeface="Liberation Sans"/>
              </a:rPr>
              <a:t>The more attention paid to something</a:t>
            </a:r>
            <a:r>
              <a:rPr lang="en-GB" sz="2400" dirty="0" smtClean="0">
                <a:latin typeface="Liberation Sans"/>
              </a:rPr>
              <a:t>…</a:t>
            </a:r>
          </a:p>
          <a:p>
            <a:pPr eaLnBrk="1" hangingPunct="1">
              <a:lnSpc>
                <a:spcPct val="90000"/>
              </a:lnSpc>
            </a:pPr>
            <a:endParaRPr lang="en-GB" sz="1300" dirty="0">
              <a:latin typeface="Liberation Sans"/>
            </a:endParaRPr>
          </a:p>
          <a:p>
            <a:pPr eaLnBrk="1" hangingPunct="1">
              <a:lnSpc>
                <a:spcPct val="90000"/>
              </a:lnSpc>
            </a:pPr>
            <a:r>
              <a:rPr lang="en-GB" sz="2400" dirty="0">
                <a:latin typeface="Liberation Sans"/>
              </a:rPr>
              <a:t>The more it is processed in terms of thinking about it and comparing it with other knowledge</a:t>
            </a:r>
            <a:r>
              <a:rPr lang="en-GB" sz="2400" dirty="0" smtClean="0">
                <a:latin typeface="Liberation Sans"/>
              </a:rPr>
              <a:t>…</a:t>
            </a:r>
          </a:p>
          <a:p>
            <a:pPr eaLnBrk="1" hangingPunct="1">
              <a:lnSpc>
                <a:spcPct val="90000"/>
              </a:lnSpc>
            </a:pPr>
            <a:endParaRPr lang="en-GB" sz="1300" dirty="0">
              <a:latin typeface="Liberation Sans"/>
            </a:endParaRPr>
          </a:p>
          <a:p>
            <a:pPr eaLnBrk="1" hangingPunct="1">
              <a:lnSpc>
                <a:spcPct val="90000"/>
              </a:lnSpc>
            </a:pPr>
            <a:r>
              <a:rPr lang="en-GB" sz="2400" dirty="0">
                <a:latin typeface="Liberation Sans"/>
              </a:rPr>
              <a:t>The more likely it is to be </a:t>
            </a:r>
            <a:r>
              <a:rPr lang="en-GB" sz="2400" dirty="0" smtClean="0">
                <a:latin typeface="Liberation Sans"/>
              </a:rPr>
              <a:t>remembered</a:t>
            </a:r>
          </a:p>
          <a:p>
            <a:pPr eaLnBrk="1" hangingPunct="1">
              <a:lnSpc>
                <a:spcPct val="90000"/>
              </a:lnSpc>
            </a:pPr>
            <a:endParaRPr lang="en-GB" sz="900" dirty="0">
              <a:latin typeface="Liberation Sans"/>
            </a:endParaRPr>
          </a:p>
          <a:p>
            <a:pPr lvl="1" eaLnBrk="1" hangingPunct="1">
              <a:lnSpc>
                <a:spcPct val="90000"/>
              </a:lnSpc>
            </a:pPr>
            <a:r>
              <a:rPr lang="en-GB" sz="2000" dirty="0">
                <a:solidFill>
                  <a:schemeClr val="accent1"/>
                </a:solidFill>
                <a:latin typeface="Liberation Sans"/>
              </a:rPr>
              <a:t>e.g. when learning about HCI, it is much better to reflect upon it, carry out exercises, have discussions with others about it, and write notes than just passively read a book, listen to a lecture or watch a video about it</a:t>
            </a:r>
            <a:endParaRPr lang="en-GB" sz="2400" dirty="0">
              <a:solidFill>
                <a:schemeClr val="accent1"/>
              </a:solidFill>
              <a:latin typeface="Liberation Sans"/>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18</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239963342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Rectangle 2"/>
          <p:cNvSpPr>
            <a:spLocks noGrp="1" noChangeArrowheads="1"/>
          </p:cNvSpPr>
          <p:nvPr>
            <p:ph type="title" idx="4294967295"/>
          </p:nvPr>
        </p:nvSpPr>
        <p:spPr/>
        <p:txBody>
          <a:bodyPr/>
          <a:lstStyle/>
          <a:p>
            <a:pPr eaLnBrk="1" hangingPunct="1"/>
            <a:r>
              <a:rPr lang="en-GB" dirty="0">
                <a:latin typeface="Liberation Sans"/>
              </a:rPr>
              <a:t>Context is </a:t>
            </a:r>
            <a:r>
              <a:rPr lang="en-GB" dirty="0" smtClean="0">
                <a:latin typeface="Liberation Sans"/>
              </a:rPr>
              <a:t>important</a:t>
            </a:r>
            <a:endParaRPr lang="en-GB" dirty="0">
              <a:latin typeface="Liberation Sans"/>
            </a:endParaRPr>
          </a:p>
        </p:txBody>
      </p:sp>
      <p:sp>
        <p:nvSpPr>
          <p:cNvPr id="52229" name="Rectangle 3"/>
          <p:cNvSpPr>
            <a:spLocks noGrp="1" noChangeArrowheads="1"/>
          </p:cNvSpPr>
          <p:nvPr>
            <p:ph type="body" idx="4294967295"/>
          </p:nvPr>
        </p:nvSpPr>
        <p:spPr/>
        <p:txBody>
          <a:bodyPr>
            <a:normAutofit/>
          </a:bodyPr>
          <a:lstStyle/>
          <a:p>
            <a:pPr eaLnBrk="1" hangingPunct="1">
              <a:lnSpc>
                <a:spcPct val="90000"/>
              </a:lnSpc>
            </a:pPr>
            <a:r>
              <a:rPr lang="en-GB" sz="2800" dirty="0">
                <a:latin typeface="Liberation Sans"/>
              </a:rPr>
              <a:t>Context affects the extent to which information can be subsequently </a:t>
            </a:r>
            <a:r>
              <a:rPr lang="en-GB" sz="2800" dirty="0" smtClean="0">
                <a:latin typeface="Liberation Sans"/>
              </a:rPr>
              <a:t>retrieved</a:t>
            </a:r>
          </a:p>
          <a:p>
            <a:pPr eaLnBrk="1" hangingPunct="1">
              <a:lnSpc>
                <a:spcPct val="90000"/>
              </a:lnSpc>
            </a:pPr>
            <a:endParaRPr lang="en-GB" sz="1200" dirty="0">
              <a:latin typeface="Liberation Sans"/>
            </a:endParaRPr>
          </a:p>
          <a:p>
            <a:pPr eaLnBrk="1" hangingPunct="1">
              <a:lnSpc>
                <a:spcPct val="90000"/>
              </a:lnSpc>
            </a:pPr>
            <a:r>
              <a:rPr lang="en-GB" sz="2800" dirty="0">
                <a:latin typeface="Liberation Sans"/>
              </a:rPr>
              <a:t> Sometimes it can be difficult for people to recall information that was encoded in a different context</a:t>
            </a:r>
            <a:r>
              <a:rPr lang="en-GB" sz="2800" dirty="0" smtClean="0">
                <a:latin typeface="Liberation Sans"/>
              </a:rPr>
              <a:t>:</a:t>
            </a:r>
          </a:p>
          <a:p>
            <a:pPr eaLnBrk="1" hangingPunct="1">
              <a:lnSpc>
                <a:spcPct val="90000"/>
              </a:lnSpc>
            </a:pPr>
            <a:endParaRPr lang="en-GB" sz="800" dirty="0">
              <a:latin typeface="Liberation Sans"/>
            </a:endParaRPr>
          </a:p>
          <a:p>
            <a:pPr lvl="1" eaLnBrk="1" hangingPunct="1">
              <a:lnSpc>
                <a:spcPct val="90000"/>
              </a:lnSpc>
            </a:pPr>
            <a:r>
              <a:rPr lang="ja-JP" altLang="en-GB" sz="2000" dirty="0">
                <a:solidFill>
                  <a:schemeClr val="accent1"/>
                </a:solidFill>
                <a:latin typeface="Liberation Sans"/>
                <a:ea typeface="ＭＳ Ｐゴシック" charset="0"/>
              </a:rPr>
              <a:t>“</a:t>
            </a:r>
            <a:r>
              <a:rPr lang="en-GB" sz="2000" dirty="0">
                <a:solidFill>
                  <a:schemeClr val="accent1"/>
                </a:solidFill>
                <a:latin typeface="Liberation Sans"/>
              </a:rPr>
              <a:t>You are on a train and someone comes up to you and says hello. You don</a:t>
            </a:r>
            <a:r>
              <a:rPr lang="ja-JP" altLang="en-GB" sz="2000" dirty="0">
                <a:solidFill>
                  <a:schemeClr val="accent1"/>
                </a:solidFill>
                <a:latin typeface="Liberation Sans"/>
                <a:ea typeface="ＭＳ Ｐゴシック" charset="0"/>
              </a:rPr>
              <a:t>’</a:t>
            </a:r>
            <a:r>
              <a:rPr lang="en-GB" sz="2000" dirty="0">
                <a:solidFill>
                  <a:schemeClr val="accent1"/>
                </a:solidFill>
                <a:latin typeface="Liberation Sans"/>
              </a:rPr>
              <a:t>t recognize him for a few moments but then realize it is one of your </a:t>
            </a:r>
            <a:r>
              <a:rPr lang="en-GB" sz="2000" dirty="0" err="1">
                <a:solidFill>
                  <a:schemeClr val="accent1"/>
                </a:solidFill>
                <a:latin typeface="Liberation Sans"/>
              </a:rPr>
              <a:t>neighbors</a:t>
            </a:r>
            <a:r>
              <a:rPr lang="en-GB" sz="2000" dirty="0">
                <a:solidFill>
                  <a:schemeClr val="accent1"/>
                </a:solidFill>
                <a:latin typeface="Liberation Sans"/>
              </a:rPr>
              <a:t>. You are only used to seeing your </a:t>
            </a:r>
            <a:r>
              <a:rPr lang="en-GB" sz="2000" dirty="0" err="1">
                <a:solidFill>
                  <a:schemeClr val="accent1"/>
                </a:solidFill>
                <a:latin typeface="Liberation Sans"/>
              </a:rPr>
              <a:t>neighbor</a:t>
            </a:r>
            <a:r>
              <a:rPr lang="en-GB" sz="2000" dirty="0">
                <a:solidFill>
                  <a:schemeClr val="accent1"/>
                </a:solidFill>
                <a:latin typeface="Liberation Sans"/>
              </a:rPr>
              <a:t> in the hallway of your apartment block and seeing </a:t>
            </a:r>
            <a:r>
              <a:rPr lang="en-GB" sz="2000" dirty="0" err="1" smtClean="0">
                <a:solidFill>
                  <a:schemeClr val="accent1"/>
                </a:solidFill>
                <a:latin typeface="Liberation Sans"/>
              </a:rPr>
              <a:t>ahim</a:t>
            </a:r>
            <a:r>
              <a:rPr lang="en-GB" sz="2000" dirty="0" smtClean="0">
                <a:solidFill>
                  <a:schemeClr val="accent1"/>
                </a:solidFill>
                <a:latin typeface="Liberation Sans"/>
              </a:rPr>
              <a:t> </a:t>
            </a:r>
            <a:r>
              <a:rPr lang="en-GB" sz="2000" dirty="0">
                <a:solidFill>
                  <a:schemeClr val="accent1"/>
                </a:solidFill>
                <a:latin typeface="Liberation Sans"/>
              </a:rPr>
              <a:t>out of context makes him difficult to recognize initially</a:t>
            </a:r>
            <a:r>
              <a:rPr lang="ja-JP" altLang="en-GB" sz="2000" dirty="0">
                <a:solidFill>
                  <a:schemeClr val="accent1"/>
                </a:solidFill>
                <a:latin typeface="Liberation Sans"/>
                <a:ea typeface="ＭＳ Ｐゴシック" charset="0"/>
              </a:rPr>
              <a:t>”</a:t>
            </a:r>
            <a:endParaRPr lang="en-GB" sz="2000" dirty="0">
              <a:solidFill>
                <a:schemeClr val="accent1"/>
              </a:solidFill>
              <a:latin typeface="Liberation Sans"/>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19</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14058762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p:cNvSpPr>
            <a:spLocks noGrp="1" noChangeArrowheads="1"/>
          </p:cNvSpPr>
          <p:nvPr>
            <p:ph type="title" idx="4294967295"/>
          </p:nvPr>
        </p:nvSpPr>
        <p:spPr/>
        <p:txBody>
          <a:bodyPr/>
          <a:lstStyle/>
          <a:p>
            <a:pPr eaLnBrk="1" hangingPunct="1"/>
            <a:r>
              <a:rPr lang="en-GB" dirty="0">
                <a:latin typeface="Liberation Sans"/>
              </a:rPr>
              <a:t>Overview</a:t>
            </a:r>
          </a:p>
        </p:txBody>
      </p:sp>
      <p:sp>
        <p:nvSpPr>
          <p:cNvPr id="15365" name="Rectangle 3"/>
          <p:cNvSpPr>
            <a:spLocks noGrp="1" noChangeArrowheads="1"/>
          </p:cNvSpPr>
          <p:nvPr>
            <p:ph type="body" idx="4294967295"/>
          </p:nvPr>
        </p:nvSpPr>
        <p:spPr>
          <a:xfrm>
            <a:off x="611560" y="1556792"/>
            <a:ext cx="8229600" cy="4525963"/>
          </a:xfrm>
        </p:spPr>
        <p:txBody>
          <a:bodyPr>
            <a:normAutofit fontScale="92500" lnSpcReduction="20000"/>
          </a:bodyPr>
          <a:lstStyle/>
          <a:p>
            <a:pPr eaLnBrk="1" hangingPunct="1">
              <a:lnSpc>
                <a:spcPct val="90000"/>
              </a:lnSpc>
            </a:pPr>
            <a:r>
              <a:rPr lang="en-GB" dirty="0">
                <a:latin typeface="Liberation Sans"/>
              </a:rPr>
              <a:t>What is cognition</a:t>
            </a:r>
            <a:r>
              <a:rPr lang="en-GB" dirty="0" smtClean="0">
                <a:latin typeface="Liberation Sans"/>
              </a:rPr>
              <a:t>?</a:t>
            </a:r>
          </a:p>
          <a:p>
            <a:pPr eaLnBrk="1" hangingPunct="1">
              <a:lnSpc>
                <a:spcPct val="90000"/>
              </a:lnSpc>
            </a:pPr>
            <a:endParaRPr lang="en-GB" dirty="0">
              <a:latin typeface="Liberation Sans"/>
            </a:endParaRPr>
          </a:p>
          <a:p>
            <a:pPr eaLnBrk="1" hangingPunct="1">
              <a:lnSpc>
                <a:spcPct val="90000"/>
              </a:lnSpc>
            </a:pPr>
            <a:r>
              <a:rPr lang="en-GB" dirty="0">
                <a:latin typeface="Liberation Sans"/>
              </a:rPr>
              <a:t>What are users good and bad at</a:t>
            </a:r>
            <a:r>
              <a:rPr lang="en-GB" dirty="0" smtClean="0">
                <a:latin typeface="Liberation Sans"/>
              </a:rPr>
              <a:t>?</a:t>
            </a:r>
          </a:p>
          <a:p>
            <a:pPr eaLnBrk="1" hangingPunct="1">
              <a:lnSpc>
                <a:spcPct val="90000"/>
              </a:lnSpc>
            </a:pPr>
            <a:endParaRPr lang="en-GB" dirty="0">
              <a:latin typeface="Liberation Sans"/>
            </a:endParaRPr>
          </a:p>
          <a:p>
            <a:pPr eaLnBrk="1" hangingPunct="1">
              <a:lnSpc>
                <a:spcPct val="90000"/>
              </a:lnSpc>
            </a:pPr>
            <a:r>
              <a:rPr lang="en-GB" dirty="0">
                <a:latin typeface="Liberation Sans"/>
              </a:rPr>
              <a:t>Describe how cognition has been </a:t>
            </a:r>
            <a:endParaRPr lang="en-GB" dirty="0" smtClean="0">
              <a:latin typeface="Liberation Sans"/>
            </a:endParaRPr>
          </a:p>
          <a:p>
            <a:pPr marL="0" indent="0" eaLnBrk="1" hangingPunct="1">
              <a:lnSpc>
                <a:spcPct val="90000"/>
              </a:lnSpc>
              <a:buNone/>
            </a:pPr>
            <a:r>
              <a:rPr lang="en-GB" dirty="0" smtClean="0">
                <a:latin typeface="Liberation Sans"/>
              </a:rPr>
              <a:t>applied </a:t>
            </a:r>
            <a:r>
              <a:rPr lang="en-GB" dirty="0">
                <a:latin typeface="Liberation Sans"/>
              </a:rPr>
              <a:t>to interaction </a:t>
            </a:r>
            <a:r>
              <a:rPr lang="en-GB" dirty="0" smtClean="0">
                <a:latin typeface="Liberation Sans"/>
              </a:rPr>
              <a:t>design</a:t>
            </a:r>
          </a:p>
          <a:p>
            <a:pPr marL="0" indent="0" eaLnBrk="1" hangingPunct="1">
              <a:lnSpc>
                <a:spcPct val="90000"/>
              </a:lnSpc>
              <a:buNone/>
            </a:pPr>
            <a:endParaRPr lang="en-GB" dirty="0">
              <a:latin typeface="Liberation Sans"/>
            </a:endParaRPr>
          </a:p>
          <a:p>
            <a:pPr eaLnBrk="1" hangingPunct="1">
              <a:lnSpc>
                <a:spcPct val="90000"/>
              </a:lnSpc>
            </a:pPr>
            <a:r>
              <a:rPr lang="en-GB" dirty="0" smtClean="0">
                <a:latin typeface="Liberation Sans"/>
              </a:rPr>
              <a:t>Explain what are Mental Models</a:t>
            </a:r>
          </a:p>
          <a:p>
            <a:pPr eaLnBrk="1" hangingPunct="1">
              <a:lnSpc>
                <a:spcPct val="90000"/>
              </a:lnSpc>
            </a:pPr>
            <a:endParaRPr lang="en-GB" dirty="0">
              <a:latin typeface="Liberation Sans"/>
            </a:endParaRPr>
          </a:p>
          <a:p>
            <a:pPr eaLnBrk="1" hangingPunct="1">
              <a:lnSpc>
                <a:spcPct val="90000"/>
              </a:lnSpc>
            </a:pPr>
            <a:r>
              <a:rPr lang="en-GB" dirty="0" smtClean="0">
                <a:latin typeface="Liberation Sans"/>
              </a:rPr>
              <a:t>Cover relevant theories </a:t>
            </a:r>
            <a:r>
              <a:rPr lang="en-GB" dirty="0">
                <a:latin typeface="Liberation Sans"/>
              </a:rPr>
              <a:t>of cognition</a:t>
            </a:r>
          </a:p>
          <a:p>
            <a:pPr marL="0" indent="0" eaLnBrk="1" hangingPunct="1">
              <a:lnSpc>
                <a:spcPct val="90000"/>
              </a:lnSpc>
              <a:buNone/>
            </a:pPr>
            <a:endParaRPr lang="en-GB" sz="2800" dirty="0">
              <a:latin typeface="Liberation Sans"/>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2</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1849843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2"/>
          <p:cNvSpPr>
            <a:spLocks noGrp="1" noChangeArrowheads="1"/>
          </p:cNvSpPr>
          <p:nvPr>
            <p:ph type="title" idx="4294967295"/>
          </p:nvPr>
        </p:nvSpPr>
        <p:spPr/>
        <p:txBody>
          <a:bodyPr/>
          <a:lstStyle/>
          <a:p>
            <a:pPr eaLnBrk="1" hangingPunct="1"/>
            <a:r>
              <a:rPr lang="en-GB" dirty="0">
                <a:latin typeface="Liberation Sans"/>
              </a:rPr>
              <a:t>Activity</a:t>
            </a:r>
          </a:p>
        </p:txBody>
      </p:sp>
      <p:sp>
        <p:nvSpPr>
          <p:cNvPr id="54277" name="Rectangle 3"/>
          <p:cNvSpPr>
            <a:spLocks noGrp="1" noChangeArrowheads="1"/>
          </p:cNvSpPr>
          <p:nvPr>
            <p:ph type="body" idx="4294967295"/>
          </p:nvPr>
        </p:nvSpPr>
        <p:spPr>
          <a:xfrm>
            <a:off x="683568" y="1916832"/>
            <a:ext cx="7772400" cy="4114800"/>
          </a:xfrm>
        </p:spPr>
        <p:txBody>
          <a:bodyPr>
            <a:normAutofit fontScale="77500" lnSpcReduction="20000"/>
          </a:bodyPr>
          <a:lstStyle/>
          <a:p>
            <a:pPr eaLnBrk="1" hangingPunct="1">
              <a:lnSpc>
                <a:spcPct val="90000"/>
              </a:lnSpc>
            </a:pPr>
            <a:r>
              <a:rPr lang="en-GB" sz="2800" dirty="0">
                <a:latin typeface="Liberation Sans"/>
              </a:rPr>
              <a:t>Try to remember the dates of your grandparents</a:t>
            </a:r>
            <a:r>
              <a:rPr lang="ja-JP" altLang="en-GB" sz="2800" dirty="0">
                <a:latin typeface="Liberation Sans"/>
              </a:rPr>
              <a:t>’</a:t>
            </a:r>
            <a:r>
              <a:rPr lang="en-GB" sz="2800" dirty="0">
                <a:latin typeface="Liberation Sans"/>
              </a:rPr>
              <a:t> </a:t>
            </a:r>
            <a:r>
              <a:rPr lang="en-GB" sz="2800" dirty="0" smtClean="0">
                <a:latin typeface="Liberation Sans"/>
              </a:rPr>
              <a:t>birthday</a:t>
            </a:r>
          </a:p>
          <a:p>
            <a:pPr eaLnBrk="1" hangingPunct="1">
              <a:lnSpc>
                <a:spcPct val="90000"/>
              </a:lnSpc>
            </a:pPr>
            <a:endParaRPr lang="en-GB" sz="1500" dirty="0">
              <a:latin typeface="Liberation Sans"/>
            </a:endParaRPr>
          </a:p>
          <a:p>
            <a:pPr eaLnBrk="1" hangingPunct="1">
              <a:lnSpc>
                <a:spcPct val="90000"/>
              </a:lnSpc>
            </a:pPr>
            <a:r>
              <a:rPr lang="en-GB" sz="2800" dirty="0">
                <a:latin typeface="Liberation Sans"/>
              </a:rPr>
              <a:t>Try to remember the cover of the last two DVDs you bought or </a:t>
            </a:r>
            <a:r>
              <a:rPr lang="en-GB" sz="2800" dirty="0" smtClean="0">
                <a:latin typeface="Liberation Sans"/>
              </a:rPr>
              <a:t>rented</a:t>
            </a:r>
          </a:p>
          <a:p>
            <a:pPr eaLnBrk="1" hangingPunct="1">
              <a:lnSpc>
                <a:spcPct val="90000"/>
              </a:lnSpc>
            </a:pPr>
            <a:endParaRPr lang="en-GB" sz="1500" dirty="0">
              <a:latin typeface="Liberation Sans"/>
            </a:endParaRPr>
          </a:p>
          <a:p>
            <a:pPr eaLnBrk="1" hangingPunct="1">
              <a:lnSpc>
                <a:spcPct val="90000"/>
              </a:lnSpc>
            </a:pPr>
            <a:r>
              <a:rPr lang="en-GB" sz="2800" dirty="0">
                <a:latin typeface="Liberation Sans"/>
              </a:rPr>
              <a:t>Which was easiest? Why</a:t>
            </a:r>
            <a:r>
              <a:rPr lang="en-GB" sz="2800" dirty="0" smtClean="0">
                <a:latin typeface="Liberation Sans"/>
              </a:rPr>
              <a:t>?</a:t>
            </a:r>
          </a:p>
          <a:p>
            <a:pPr eaLnBrk="1" hangingPunct="1">
              <a:lnSpc>
                <a:spcPct val="90000"/>
              </a:lnSpc>
            </a:pPr>
            <a:endParaRPr lang="en-GB" sz="1400" dirty="0">
              <a:latin typeface="Liberation Sans"/>
            </a:endParaRPr>
          </a:p>
          <a:p>
            <a:pPr eaLnBrk="1" hangingPunct="1">
              <a:lnSpc>
                <a:spcPct val="90000"/>
              </a:lnSpc>
            </a:pPr>
            <a:r>
              <a:rPr lang="en-GB" sz="2800" dirty="0">
                <a:latin typeface="Liberation Sans"/>
              </a:rPr>
              <a:t>People are very good at remembering visual cues about </a:t>
            </a:r>
            <a:r>
              <a:rPr lang="en-GB" sz="2800" dirty="0" smtClean="0">
                <a:latin typeface="Liberation Sans"/>
              </a:rPr>
              <a:t>things</a:t>
            </a:r>
          </a:p>
          <a:p>
            <a:pPr eaLnBrk="1" hangingPunct="1">
              <a:lnSpc>
                <a:spcPct val="90000"/>
              </a:lnSpc>
            </a:pPr>
            <a:endParaRPr lang="en-GB" sz="1000" dirty="0">
              <a:latin typeface="Liberation Sans"/>
            </a:endParaRPr>
          </a:p>
          <a:p>
            <a:pPr lvl="1" eaLnBrk="1" hangingPunct="1">
              <a:lnSpc>
                <a:spcPct val="90000"/>
              </a:lnSpc>
            </a:pPr>
            <a:r>
              <a:rPr lang="en-GB" sz="2000" dirty="0">
                <a:solidFill>
                  <a:schemeClr val="accent1"/>
                </a:solidFill>
                <a:latin typeface="Liberation Sans"/>
              </a:rPr>
              <a:t>e.g. the </a:t>
            </a:r>
            <a:r>
              <a:rPr lang="en-GB" sz="2000" dirty="0" err="1">
                <a:solidFill>
                  <a:schemeClr val="accent1"/>
                </a:solidFill>
                <a:latin typeface="Liberation Sans"/>
              </a:rPr>
              <a:t>color</a:t>
            </a:r>
            <a:r>
              <a:rPr lang="en-GB" sz="2000" dirty="0">
                <a:solidFill>
                  <a:schemeClr val="accent1"/>
                </a:solidFill>
                <a:latin typeface="Liberation Sans"/>
              </a:rPr>
              <a:t> of items, the location of objects and marks on an </a:t>
            </a:r>
            <a:r>
              <a:rPr lang="en-GB" sz="2000" dirty="0" smtClean="0">
                <a:solidFill>
                  <a:schemeClr val="accent1"/>
                </a:solidFill>
                <a:latin typeface="Liberation Sans"/>
              </a:rPr>
              <a:t>object</a:t>
            </a:r>
          </a:p>
          <a:p>
            <a:pPr marL="457200" lvl="1" indent="0" eaLnBrk="1" hangingPunct="1">
              <a:lnSpc>
                <a:spcPct val="90000"/>
              </a:lnSpc>
              <a:buNone/>
            </a:pPr>
            <a:r>
              <a:rPr lang="en-GB" sz="2000" dirty="0" smtClean="0">
                <a:latin typeface="Liberation Sans"/>
              </a:rPr>
              <a:t> </a:t>
            </a:r>
            <a:endParaRPr lang="en-GB" sz="2000" dirty="0">
              <a:latin typeface="Liberation Sans"/>
            </a:endParaRPr>
          </a:p>
          <a:p>
            <a:pPr eaLnBrk="1" hangingPunct="1">
              <a:lnSpc>
                <a:spcPct val="90000"/>
              </a:lnSpc>
            </a:pPr>
            <a:r>
              <a:rPr lang="en-GB" sz="2800" dirty="0">
                <a:latin typeface="Liberation Sans"/>
              </a:rPr>
              <a:t>They find it more difficult to learn and remember arbitrary material </a:t>
            </a:r>
            <a:endParaRPr lang="en-GB" sz="2800" dirty="0" smtClean="0">
              <a:latin typeface="Liberation Sans"/>
            </a:endParaRPr>
          </a:p>
          <a:p>
            <a:pPr eaLnBrk="1" hangingPunct="1">
              <a:lnSpc>
                <a:spcPct val="90000"/>
              </a:lnSpc>
            </a:pPr>
            <a:endParaRPr lang="en-GB" sz="1000" dirty="0">
              <a:latin typeface="Liberation Sans"/>
            </a:endParaRPr>
          </a:p>
          <a:p>
            <a:pPr lvl="1" eaLnBrk="1" hangingPunct="1">
              <a:lnSpc>
                <a:spcPct val="90000"/>
              </a:lnSpc>
            </a:pPr>
            <a:r>
              <a:rPr lang="en-GB" sz="2000" dirty="0">
                <a:solidFill>
                  <a:schemeClr val="accent1"/>
                </a:solidFill>
                <a:latin typeface="Liberation Sans"/>
              </a:rPr>
              <a:t>e.g. birthdays and phone numbers</a:t>
            </a:r>
            <a:endParaRPr lang="en-GB" sz="2400" dirty="0">
              <a:solidFill>
                <a:schemeClr val="accent1"/>
              </a:solidFill>
              <a:latin typeface="Liberation Sans"/>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20</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177299960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4" name="Rectangle 2"/>
          <p:cNvSpPr>
            <a:spLocks noGrp="1" noChangeArrowheads="1"/>
          </p:cNvSpPr>
          <p:nvPr>
            <p:ph type="title" idx="4294967295"/>
          </p:nvPr>
        </p:nvSpPr>
        <p:spPr/>
        <p:txBody>
          <a:bodyPr/>
          <a:lstStyle/>
          <a:p>
            <a:pPr eaLnBrk="1" hangingPunct="1"/>
            <a:r>
              <a:rPr lang="en-GB" dirty="0">
                <a:latin typeface="Liberation Sans"/>
              </a:rPr>
              <a:t>Recognition versus recall</a:t>
            </a:r>
          </a:p>
        </p:txBody>
      </p:sp>
      <p:sp>
        <p:nvSpPr>
          <p:cNvPr id="56325" name="Rectangle 3"/>
          <p:cNvSpPr>
            <a:spLocks noGrp="1" noChangeArrowheads="1"/>
          </p:cNvSpPr>
          <p:nvPr>
            <p:ph type="body" idx="4294967295"/>
          </p:nvPr>
        </p:nvSpPr>
        <p:spPr/>
        <p:txBody>
          <a:bodyPr>
            <a:normAutofit lnSpcReduction="10000"/>
          </a:bodyPr>
          <a:lstStyle/>
          <a:p>
            <a:pPr eaLnBrk="1" hangingPunct="1">
              <a:lnSpc>
                <a:spcPct val="90000"/>
              </a:lnSpc>
            </a:pPr>
            <a:r>
              <a:rPr lang="en-GB" sz="2800" dirty="0">
                <a:solidFill>
                  <a:srgbClr val="FF0000"/>
                </a:solidFill>
                <a:latin typeface="Liberation Sans"/>
              </a:rPr>
              <a:t>Command-based interfaces require users to recall from memory a name from a possible set of </a:t>
            </a:r>
            <a:r>
              <a:rPr lang="en-GB" sz="2800" dirty="0" smtClean="0">
                <a:solidFill>
                  <a:srgbClr val="FF0000"/>
                </a:solidFill>
                <a:latin typeface="Liberation Sans"/>
              </a:rPr>
              <a:t>100s</a:t>
            </a:r>
          </a:p>
          <a:p>
            <a:pPr eaLnBrk="1" hangingPunct="1">
              <a:lnSpc>
                <a:spcPct val="90000"/>
              </a:lnSpc>
            </a:pPr>
            <a:endParaRPr lang="en-GB" sz="2800" dirty="0">
              <a:solidFill>
                <a:srgbClr val="FF0000"/>
              </a:solidFill>
              <a:latin typeface="Liberation Sans"/>
            </a:endParaRPr>
          </a:p>
          <a:p>
            <a:pPr>
              <a:lnSpc>
                <a:spcPct val="90000"/>
              </a:lnSpc>
            </a:pPr>
            <a:r>
              <a:rPr lang="en-GB" sz="2800" dirty="0">
                <a:solidFill>
                  <a:srgbClr val="FF0000"/>
                </a:solidFill>
                <a:latin typeface="Liberation Sans"/>
              </a:rPr>
              <a:t>GUIs </a:t>
            </a:r>
            <a:r>
              <a:rPr lang="en-GB" sz="2800" dirty="0" smtClean="0">
                <a:solidFill>
                  <a:srgbClr val="FF0000"/>
                </a:solidFill>
                <a:latin typeface="Liberation Sans"/>
              </a:rPr>
              <a:t>provid</a:t>
            </a:r>
            <a:r>
              <a:rPr lang="en-GB" sz="2800" dirty="0">
                <a:solidFill>
                  <a:srgbClr val="FF0000"/>
                </a:solidFill>
                <a:latin typeface="Liberation Sans"/>
              </a:rPr>
              <a:t>MP3 </a:t>
            </a:r>
            <a:r>
              <a:rPr lang="en-GB" sz="2800" dirty="0" smtClean="0">
                <a:solidFill>
                  <a:srgbClr val="FF0000"/>
                </a:solidFill>
                <a:latin typeface="Liberation Sans"/>
              </a:rPr>
              <a:t>players </a:t>
            </a:r>
            <a:r>
              <a:rPr lang="en-GB" sz="2800" dirty="0">
                <a:solidFill>
                  <a:srgbClr val="FF0000"/>
                </a:solidFill>
                <a:latin typeface="Liberation Sans"/>
              </a:rPr>
              <a:t>visually-based options that users need only browse through until they recognize </a:t>
            </a:r>
            <a:r>
              <a:rPr lang="en-GB" sz="2800" dirty="0" smtClean="0">
                <a:solidFill>
                  <a:srgbClr val="FF0000"/>
                </a:solidFill>
                <a:latin typeface="Liberation Sans"/>
              </a:rPr>
              <a:t>one</a:t>
            </a:r>
          </a:p>
          <a:p>
            <a:pPr>
              <a:lnSpc>
                <a:spcPct val="90000"/>
              </a:lnSpc>
            </a:pPr>
            <a:endParaRPr lang="en-GB" sz="2800" dirty="0">
              <a:solidFill>
                <a:srgbClr val="FF0000"/>
              </a:solidFill>
              <a:latin typeface="Liberation Sans"/>
            </a:endParaRPr>
          </a:p>
          <a:p>
            <a:pPr eaLnBrk="1" hangingPunct="1">
              <a:lnSpc>
                <a:spcPct val="90000"/>
              </a:lnSpc>
            </a:pPr>
            <a:r>
              <a:rPr lang="en-GB" sz="2800" dirty="0">
                <a:solidFill>
                  <a:srgbClr val="FF0000"/>
                </a:solidFill>
                <a:latin typeface="Liberation Sans"/>
              </a:rPr>
              <a:t>Web browsers</a:t>
            </a:r>
            <a:r>
              <a:rPr lang="en-GB" sz="2800" dirty="0" smtClean="0">
                <a:solidFill>
                  <a:srgbClr val="FF0000"/>
                </a:solidFill>
                <a:latin typeface="Liberation Sans"/>
              </a:rPr>
              <a:t>, </a:t>
            </a:r>
            <a:r>
              <a:rPr lang="en-GB" sz="2800" dirty="0">
                <a:solidFill>
                  <a:srgbClr val="FF0000"/>
                </a:solidFill>
                <a:latin typeface="Liberation Sans"/>
              </a:rPr>
              <a:t>etc., provide lists of visited URLs, song titles etc., that support recognition memory</a:t>
            </a:r>
          </a:p>
          <a:p>
            <a:pPr lvl="1" eaLnBrk="1" hangingPunct="1">
              <a:lnSpc>
                <a:spcPct val="90000"/>
              </a:lnSpc>
            </a:pPr>
            <a:endParaRPr lang="en-GB" sz="2400" dirty="0">
              <a:latin typeface="Liberation Sans"/>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21</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13973739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2" name="Rectangle 2"/>
          <p:cNvSpPr>
            <a:spLocks noGrp="1" noChangeArrowheads="1"/>
          </p:cNvSpPr>
          <p:nvPr>
            <p:ph type="title" idx="4294967295"/>
          </p:nvPr>
        </p:nvSpPr>
        <p:spPr/>
        <p:txBody>
          <a:bodyPr>
            <a:normAutofit fontScale="90000"/>
          </a:bodyPr>
          <a:lstStyle/>
          <a:p>
            <a:pPr eaLnBrk="1" hangingPunct="1"/>
            <a:r>
              <a:rPr lang="en-GB" dirty="0">
                <a:latin typeface="Liberation Sans"/>
              </a:rPr>
              <a:t>The problem with the classic </a:t>
            </a:r>
            <a:r>
              <a:rPr lang="ja-JP" altLang="en-GB" dirty="0">
                <a:latin typeface="Liberation Sans"/>
              </a:rPr>
              <a:t>‘</a:t>
            </a:r>
            <a:r>
              <a:rPr lang="en-GB" dirty="0">
                <a:latin typeface="Liberation Sans"/>
              </a:rPr>
              <a:t>7</a:t>
            </a:r>
            <a:r>
              <a:rPr lang="en-GB" dirty="0">
                <a:latin typeface="Liberation Sans"/>
                <a:sym typeface="Symbol" charset="0"/>
              </a:rPr>
              <a:t></a:t>
            </a:r>
            <a:r>
              <a:rPr lang="en-GB" dirty="0">
                <a:latin typeface="Liberation Sans"/>
              </a:rPr>
              <a:t>2</a:t>
            </a:r>
            <a:r>
              <a:rPr lang="ja-JP" altLang="en-GB" dirty="0">
                <a:latin typeface="Liberation Sans"/>
              </a:rPr>
              <a:t>’</a:t>
            </a:r>
            <a:endParaRPr lang="en-GB" dirty="0">
              <a:latin typeface="Liberation Sans"/>
            </a:endParaRPr>
          </a:p>
        </p:txBody>
      </p:sp>
      <p:sp>
        <p:nvSpPr>
          <p:cNvPr id="58373" name="Rectangle 3"/>
          <p:cNvSpPr>
            <a:spLocks noGrp="1" noChangeArrowheads="1"/>
          </p:cNvSpPr>
          <p:nvPr>
            <p:ph type="body" idx="4294967295"/>
          </p:nvPr>
        </p:nvSpPr>
        <p:spPr>
          <a:xfrm>
            <a:off x="683568" y="1916832"/>
            <a:ext cx="7772400" cy="4114800"/>
          </a:xfrm>
        </p:spPr>
        <p:txBody>
          <a:bodyPr>
            <a:normAutofit fontScale="92500" lnSpcReduction="20000"/>
          </a:bodyPr>
          <a:lstStyle/>
          <a:p>
            <a:pPr eaLnBrk="1" hangingPunct="1"/>
            <a:r>
              <a:rPr lang="en-GB" sz="2800" dirty="0">
                <a:latin typeface="Liberation Sans"/>
              </a:rPr>
              <a:t>George Miller</a:t>
            </a:r>
            <a:r>
              <a:rPr lang="ja-JP" altLang="en-GB" sz="2800" dirty="0">
                <a:latin typeface="Liberation Sans"/>
              </a:rPr>
              <a:t>’</a:t>
            </a:r>
            <a:r>
              <a:rPr lang="en-GB" sz="2800" dirty="0">
                <a:latin typeface="Liberation Sans"/>
              </a:rPr>
              <a:t>s (1956) theory </a:t>
            </a:r>
            <a:r>
              <a:rPr lang="en-GB" sz="2800" dirty="0" smtClean="0">
                <a:latin typeface="Liberation Sans"/>
              </a:rPr>
              <a:t>of </a:t>
            </a:r>
            <a:r>
              <a:rPr lang="en-GB" sz="2800" dirty="0">
                <a:latin typeface="Liberation Sans"/>
              </a:rPr>
              <a:t>how much information people can </a:t>
            </a:r>
            <a:r>
              <a:rPr lang="en-GB" sz="2800" dirty="0" smtClean="0">
                <a:latin typeface="Liberation Sans"/>
              </a:rPr>
              <a:t>remember</a:t>
            </a:r>
          </a:p>
          <a:p>
            <a:pPr eaLnBrk="1" hangingPunct="1"/>
            <a:endParaRPr lang="en-GB" sz="2800" dirty="0">
              <a:latin typeface="Liberation Sans"/>
            </a:endParaRPr>
          </a:p>
          <a:p>
            <a:pPr eaLnBrk="1" hangingPunct="1"/>
            <a:r>
              <a:rPr lang="en-GB" sz="2800" dirty="0">
                <a:latin typeface="Liberation Sans"/>
              </a:rPr>
              <a:t>People</a:t>
            </a:r>
            <a:r>
              <a:rPr lang="ja-JP" altLang="en-GB" sz="2800" dirty="0">
                <a:latin typeface="Liberation Sans"/>
              </a:rPr>
              <a:t>’</a:t>
            </a:r>
            <a:r>
              <a:rPr lang="en-GB" sz="2800" dirty="0">
                <a:latin typeface="Liberation Sans"/>
              </a:rPr>
              <a:t>s immediate memory capacity is very </a:t>
            </a:r>
            <a:r>
              <a:rPr lang="en-GB" sz="2800" dirty="0" smtClean="0">
                <a:latin typeface="Liberation Sans"/>
              </a:rPr>
              <a:t>limited</a:t>
            </a:r>
          </a:p>
          <a:p>
            <a:pPr eaLnBrk="1" hangingPunct="1"/>
            <a:endParaRPr lang="en-GB" sz="2800" dirty="0">
              <a:latin typeface="Liberation Sans"/>
            </a:endParaRPr>
          </a:p>
          <a:p>
            <a:pPr eaLnBrk="1" hangingPunct="1"/>
            <a:r>
              <a:rPr lang="en-GB" sz="2800" dirty="0">
                <a:latin typeface="Liberation Sans"/>
              </a:rPr>
              <a:t>Many designers think this is useful finding for interaction </a:t>
            </a:r>
            <a:r>
              <a:rPr lang="en-GB" sz="2800" dirty="0" smtClean="0">
                <a:latin typeface="Liberation Sans"/>
              </a:rPr>
              <a:t>design</a:t>
            </a:r>
          </a:p>
          <a:p>
            <a:pPr eaLnBrk="1" hangingPunct="1"/>
            <a:endParaRPr lang="en-GB" sz="2800" dirty="0">
              <a:latin typeface="Liberation Sans"/>
            </a:endParaRPr>
          </a:p>
          <a:p>
            <a:pPr eaLnBrk="1" hangingPunct="1"/>
            <a:r>
              <a:rPr lang="en-GB" sz="2800" dirty="0">
                <a:latin typeface="Liberation Sans"/>
              </a:rPr>
              <a:t>But…</a:t>
            </a:r>
            <a:endParaRPr lang="en-GB" sz="2400" dirty="0">
              <a:latin typeface="Liberation Sans"/>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22</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77861283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20" name="Rectangle 2"/>
          <p:cNvSpPr>
            <a:spLocks noGrp="1" noChangeArrowheads="1"/>
          </p:cNvSpPr>
          <p:nvPr>
            <p:ph type="title" idx="4294967295"/>
          </p:nvPr>
        </p:nvSpPr>
        <p:spPr>
          <a:xfrm>
            <a:off x="76200" y="381000"/>
            <a:ext cx="9067800" cy="1143000"/>
          </a:xfrm>
        </p:spPr>
        <p:txBody>
          <a:bodyPr/>
          <a:lstStyle/>
          <a:p>
            <a:pPr eaLnBrk="1" hangingPunct="1"/>
            <a:r>
              <a:rPr lang="en-GB" sz="3600" dirty="0"/>
              <a:t>What some designers get up </a:t>
            </a:r>
            <a:r>
              <a:rPr lang="en-GB" sz="3600" dirty="0" smtClean="0"/>
              <a:t>to…</a:t>
            </a:r>
            <a:endParaRPr lang="en-GB" sz="3600" dirty="0"/>
          </a:p>
        </p:txBody>
      </p:sp>
      <p:sp>
        <p:nvSpPr>
          <p:cNvPr id="60421" name="Rectangle 3"/>
          <p:cNvSpPr>
            <a:spLocks noGrp="1" noChangeArrowheads="1"/>
          </p:cNvSpPr>
          <p:nvPr>
            <p:ph type="body" idx="4294967295"/>
          </p:nvPr>
        </p:nvSpPr>
        <p:spPr>
          <a:xfrm>
            <a:off x="304800" y="1676400"/>
            <a:ext cx="8458200" cy="4114800"/>
          </a:xfrm>
        </p:spPr>
        <p:txBody>
          <a:bodyPr>
            <a:normAutofit/>
          </a:bodyPr>
          <a:lstStyle/>
          <a:p>
            <a:pPr eaLnBrk="1" hangingPunct="1"/>
            <a:r>
              <a:rPr lang="en-GB" sz="2800" dirty="0"/>
              <a:t>Present only 7 options on a </a:t>
            </a:r>
            <a:r>
              <a:rPr lang="en-GB" sz="2800" dirty="0" smtClean="0"/>
              <a:t>menu</a:t>
            </a:r>
          </a:p>
          <a:p>
            <a:pPr eaLnBrk="1" hangingPunct="1"/>
            <a:endParaRPr lang="en-GB" sz="800" dirty="0"/>
          </a:p>
          <a:p>
            <a:pPr eaLnBrk="1" hangingPunct="1"/>
            <a:r>
              <a:rPr lang="en-GB" sz="2800" dirty="0"/>
              <a:t>Display only 7 icons on a tool </a:t>
            </a:r>
            <a:r>
              <a:rPr lang="en-GB" sz="2800" dirty="0" smtClean="0"/>
              <a:t>bar</a:t>
            </a:r>
          </a:p>
          <a:p>
            <a:pPr eaLnBrk="1" hangingPunct="1"/>
            <a:endParaRPr lang="en-GB" sz="800" dirty="0"/>
          </a:p>
          <a:p>
            <a:pPr eaLnBrk="1" hangingPunct="1"/>
            <a:r>
              <a:rPr lang="en-GB" sz="2800" dirty="0"/>
              <a:t>Have no more than 7 bullets in a </a:t>
            </a:r>
            <a:r>
              <a:rPr lang="en-GB" sz="2800" dirty="0" smtClean="0"/>
              <a:t>list</a:t>
            </a:r>
          </a:p>
          <a:p>
            <a:pPr eaLnBrk="1" hangingPunct="1"/>
            <a:endParaRPr lang="en-GB" sz="800" dirty="0"/>
          </a:p>
          <a:p>
            <a:pPr eaLnBrk="1" hangingPunct="1"/>
            <a:r>
              <a:rPr lang="en-GB" sz="2800" dirty="0"/>
              <a:t>Place only 7 items on a pull down </a:t>
            </a:r>
            <a:r>
              <a:rPr lang="en-GB" sz="2800" dirty="0" smtClean="0"/>
              <a:t>menu</a:t>
            </a:r>
          </a:p>
          <a:p>
            <a:pPr eaLnBrk="1" hangingPunct="1"/>
            <a:endParaRPr lang="en-GB" sz="800" dirty="0"/>
          </a:p>
          <a:p>
            <a:pPr eaLnBrk="1" hangingPunct="1"/>
            <a:r>
              <a:rPr lang="en-GB" sz="2800" dirty="0"/>
              <a:t>Place only 7 tabs on the top of a website page</a:t>
            </a:r>
          </a:p>
          <a:p>
            <a:pPr lvl="3" eaLnBrk="1" hangingPunct="1"/>
            <a:r>
              <a:rPr lang="en-GB" dirty="0"/>
              <a:t>But this is wrong? Why?</a:t>
            </a:r>
          </a:p>
        </p:txBody>
      </p:sp>
      <p:sp>
        <p:nvSpPr>
          <p:cNvPr id="60422" name="AutoShape 4"/>
          <p:cNvSpPr>
            <a:spLocks noChangeArrowheads="1"/>
          </p:cNvSpPr>
          <p:nvPr/>
        </p:nvSpPr>
        <p:spPr bwMode="auto">
          <a:xfrm>
            <a:off x="7391400" y="5329877"/>
            <a:ext cx="914400" cy="914400"/>
          </a:xfrm>
          <a:prstGeom prst="smileyFace">
            <a:avLst>
              <a:gd name="adj" fmla="val 4653"/>
            </a:avLst>
          </a:prstGeom>
          <a:solidFill>
            <a:schemeClr val="accent1"/>
          </a:solidFill>
          <a:ln w="9525">
            <a:solidFill>
              <a:schemeClr val="tx1"/>
            </a:solidFill>
            <a:round/>
            <a:headEnd/>
            <a:tailEnd/>
          </a:ln>
        </p:spPr>
        <p:txBody>
          <a:bodyPr wrap="none" anchor="ctr"/>
          <a:lstStyle/>
          <a:p>
            <a:pPr eaLnBrk="0" hangingPunct="0"/>
            <a:endParaRPr lang="en-US" sz="2400" baseline="-2500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3" name="AutoShape 5"/>
          <p:cNvSpPr>
            <a:spLocks noChangeArrowheads="1"/>
          </p:cNvSpPr>
          <p:nvPr/>
        </p:nvSpPr>
        <p:spPr bwMode="auto">
          <a:xfrm>
            <a:off x="2895600" y="5301208"/>
            <a:ext cx="914400" cy="914400"/>
          </a:xfrm>
          <a:prstGeom prst="smileyFace">
            <a:avLst>
              <a:gd name="adj" fmla="val 4653"/>
            </a:avLst>
          </a:prstGeom>
          <a:solidFill>
            <a:srgbClr val="1822CD"/>
          </a:solidFill>
          <a:ln w="9525">
            <a:solidFill>
              <a:schemeClr val="tx1"/>
            </a:solidFill>
            <a:round/>
            <a:headEnd/>
            <a:tailEnd/>
          </a:ln>
        </p:spPr>
        <p:txBody>
          <a:bodyPr wrap="none" anchor="ctr"/>
          <a:lstStyle/>
          <a:p>
            <a:pPr eaLnBrk="0" hangingPunct="0"/>
            <a:endParaRPr lang="en-US" sz="2400" baseline="-2500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4" name="AutoShape 6"/>
          <p:cNvSpPr>
            <a:spLocks noChangeArrowheads="1"/>
          </p:cNvSpPr>
          <p:nvPr/>
        </p:nvSpPr>
        <p:spPr bwMode="auto">
          <a:xfrm>
            <a:off x="4114800" y="5311016"/>
            <a:ext cx="914400" cy="914400"/>
          </a:xfrm>
          <a:prstGeom prst="smileyFace">
            <a:avLst>
              <a:gd name="adj" fmla="val 4653"/>
            </a:avLst>
          </a:prstGeom>
          <a:solidFill>
            <a:srgbClr val="FFCC18"/>
          </a:solidFill>
          <a:ln w="9525">
            <a:solidFill>
              <a:srgbClr val="EF1F1D"/>
            </a:solidFill>
            <a:round/>
            <a:headEnd/>
            <a:tailEnd/>
          </a:ln>
        </p:spPr>
        <p:txBody>
          <a:bodyPr wrap="none" anchor="ctr"/>
          <a:lstStyle/>
          <a:p>
            <a:pPr eaLnBrk="0" hangingPunct="0"/>
            <a:endParaRPr lang="en-US" sz="2400" baseline="-2500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5" name="AutoShape 7"/>
          <p:cNvSpPr>
            <a:spLocks noChangeArrowheads="1"/>
          </p:cNvSpPr>
          <p:nvPr/>
        </p:nvSpPr>
        <p:spPr bwMode="auto">
          <a:xfrm>
            <a:off x="5257800" y="5320824"/>
            <a:ext cx="914400" cy="914400"/>
          </a:xfrm>
          <a:prstGeom prst="smileyFace">
            <a:avLst>
              <a:gd name="adj" fmla="val 4653"/>
            </a:avLst>
          </a:prstGeom>
          <a:solidFill>
            <a:schemeClr val="tx1"/>
          </a:solidFill>
          <a:ln w="9525">
            <a:solidFill>
              <a:schemeClr val="bg1"/>
            </a:solidFill>
            <a:round/>
            <a:headEnd/>
            <a:tailEnd/>
          </a:ln>
        </p:spPr>
        <p:txBody>
          <a:bodyPr wrap="none" anchor="ctr"/>
          <a:lstStyle/>
          <a:p>
            <a:pPr eaLnBrk="0" hangingPunct="0"/>
            <a:endParaRPr lang="en-US" sz="2400" baseline="-2500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6" name="AutoShape 8"/>
          <p:cNvSpPr>
            <a:spLocks noChangeArrowheads="1"/>
          </p:cNvSpPr>
          <p:nvPr/>
        </p:nvSpPr>
        <p:spPr bwMode="auto">
          <a:xfrm>
            <a:off x="6324600" y="5320824"/>
            <a:ext cx="914400" cy="914400"/>
          </a:xfrm>
          <a:prstGeom prst="smileyFace">
            <a:avLst>
              <a:gd name="adj" fmla="val 4653"/>
            </a:avLst>
          </a:prstGeom>
          <a:solidFill>
            <a:schemeClr val="bg1"/>
          </a:solidFill>
          <a:ln w="9525">
            <a:solidFill>
              <a:srgbClr val="1822CD"/>
            </a:solidFill>
            <a:round/>
            <a:headEnd/>
            <a:tailEnd/>
          </a:ln>
        </p:spPr>
        <p:txBody>
          <a:bodyPr wrap="none" anchor="ctr"/>
          <a:lstStyle/>
          <a:p>
            <a:pPr eaLnBrk="0" hangingPunct="0"/>
            <a:endParaRPr lang="en-US" sz="2400" baseline="-2500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7" name="AutoShape 9"/>
          <p:cNvSpPr>
            <a:spLocks noChangeArrowheads="1"/>
          </p:cNvSpPr>
          <p:nvPr/>
        </p:nvSpPr>
        <p:spPr bwMode="auto">
          <a:xfrm>
            <a:off x="609600" y="5301208"/>
            <a:ext cx="914400" cy="914400"/>
          </a:xfrm>
          <a:prstGeom prst="smileyFace">
            <a:avLst>
              <a:gd name="adj" fmla="val 4653"/>
            </a:avLst>
          </a:prstGeom>
          <a:solidFill>
            <a:srgbClr val="EF1F1D"/>
          </a:solidFill>
          <a:ln w="9525">
            <a:solidFill>
              <a:schemeClr val="tx1"/>
            </a:solidFill>
            <a:round/>
            <a:headEnd/>
            <a:tailEnd/>
          </a:ln>
        </p:spPr>
        <p:txBody>
          <a:bodyPr wrap="none" anchor="ctr"/>
          <a:lstStyle/>
          <a:p>
            <a:pPr eaLnBrk="0" hangingPunct="0"/>
            <a:endParaRPr lang="en-US" sz="2400" baseline="-2500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8" name="AutoShape 10"/>
          <p:cNvSpPr>
            <a:spLocks noChangeArrowheads="1"/>
          </p:cNvSpPr>
          <p:nvPr/>
        </p:nvSpPr>
        <p:spPr bwMode="auto">
          <a:xfrm>
            <a:off x="1752600" y="5301208"/>
            <a:ext cx="914400" cy="914400"/>
          </a:xfrm>
          <a:prstGeom prst="smileyFace">
            <a:avLst>
              <a:gd name="adj" fmla="val 4653"/>
            </a:avLst>
          </a:prstGeom>
          <a:solidFill>
            <a:srgbClr val="BB56C3"/>
          </a:solidFill>
          <a:ln w="9525">
            <a:solidFill>
              <a:schemeClr val="tx1"/>
            </a:solidFill>
            <a:round/>
            <a:headEnd/>
            <a:tailEnd/>
          </a:ln>
        </p:spPr>
        <p:txBody>
          <a:bodyPr wrap="none" anchor="ctr"/>
          <a:lstStyle/>
          <a:p>
            <a:pPr eaLnBrk="0" hangingPunct="0"/>
            <a:endParaRPr lang="en-US" sz="2400" baseline="-2500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23</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218314662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8" name="Rectangle 2"/>
          <p:cNvSpPr>
            <a:spLocks noGrp="1" noChangeArrowheads="1"/>
          </p:cNvSpPr>
          <p:nvPr>
            <p:ph type="title" idx="4294967295"/>
          </p:nvPr>
        </p:nvSpPr>
        <p:spPr>
          <a:xfrm>
            <a:off x="762000" y="381000"/>
            <a:ext cx="7772400" cy="1143000"/>
          </a:xfrm>
        </p:spPr>
        <p:txBody>
          <a:bodyPr/>
          <a:lstStyle/>
          <a:p>
            <a:pPr eaLnBrk="1" hangingPunct="1"/>
            <a:r>
              <a:rPr lang="en-GB">
                <a:latin typeface="Liberation Sans"/>
              </a:rPr>
              <a:t>Why?</a:t>
            </a:r>
          </a:p>
        </p:txBody>
      </p:sp>
      <p:sp>
        <p:nvSpPr>
          <p:cNvPr id="62469" name="Rectangle 3"/>
          <p:cNvSpPr>
            <a:spLocks noGrp="1" noChangeArrowheads="1"/>
          </p:cNvSpPr>
          <p:nvPr>
            <p:ph type="body" idx="4294967295"/>
          </p:nvPr>
        </p:nvSpPr>
        <p:spPr>
          <a:xfrm>
            <a:off x="685800" y="1600200"/>
            <a:ext cx="7772400" cy="4114800"/>
          </a:xfrm>
        </p:spPr>
        <p:txBody>
          <a:bodyPr>
            <a:normAutofit/>
          </a:bodyPr>
          <a:lstStyle/>
          <a:p>
            <a:pPr eaLnBrk="1" hangingPunct="1">
              <a:lnSpc>
                <a:spcPct val="90000"/>
              </a:lnSpc>
            </a:pPr>
            <a:r>
              <a:rPr lang="en-GB" sz="2800" dirty="0">
                <a:latin typeface="Liberation Sans"/>
              </a:rPr>
              <a:t>Inappropriate application of the </a:t>
            </a:r>
            <a:r>
              <a:rPr lang="en-GB" sz="2800" dirty="0" smtClean="0">
                <a:latin typeface="Liberation Sans"/>
              </a:rPr>
              <a:t>theory</a:t>
            </a:r>
          </a:p>
          <a:p>
            <a:pPr eaLnBrk="1" hangingPunct="1">
              <a:lnSpc>
                <a:spcPct val="90000"/>
              </a:lnSpc>
            </a:pPr>
            <a:endParaRPr lang="en-GB" sz="900" dirty="0">
              <a:latin typeface="Liberation Sans"/>
            </a:endParaRPr>
          </a:p>
          <a:p>
            <a:pPr eaLnBrk="1" hangingPunct="1">
              <a:lnSpc>
                <a:spcPct val="90000"/>
              </a:lnSpc>
            </a:pPr>
            <a:r>
              <a:rPr lang="en-GB" sz="2800" dirty="0">
                <a:latin typeface="Liberation Sans"/>
              </a:rPr>
              <a:t>People can scan lists of bullets, tabs, menu items for the one they </a:t>
            </a:r>
            <a:r>
              <a:rPr lang="en-GB" sz="2800" dirty="0" smtClean="0">
                <a:latin typeface="Liberation Sans"/>
              </a:rPr>
              <a:t>want</a:t>
            </a:r>
          </a:p>
          <a:p>
            <a:pPr eaLnBrk="1" hangingPunct="1">
              <a:lnSpc>
                <a:spcPct val="90000"/>
              </a:lnSpc>
            </a:pPr>
            <a:endParaRPr lang="en-GB" sz="900" dirty="0">
              <a:latin typeface="Liberation Sans"/>
            </a:endParaRPr>
          </a:p>
          <a:p>
            <a:pPr eaLnBrk="1" hangingPunct="1">
              <a:lnSpc>
                <a:spcPct val="90000"/>
              </a:lnSpc>
            </a:pPr>
            <a:r>
              <a:rPr lang="en-GB" sz="2800" dirty="0">
                <a:latin typeface="Liberation Sans"/>
              </a:rPr>
              <a:t>They don</a:t>
            </a:r>
            <a:r>
              <a:rPr lang="ja-JP" altLang="en-GB" sz="2800" dirty="0">
                <a:latin typeface="Liberation Sans"/>
              </a:rPr>
              <a:t>’</a:t>
            </a:r>
            <a:r>
              <a:rPr lang="en-GB" sz="2800" dirty="0">
                <a:latin typeface="Liberation Sans"/>
              </a:rPr>
              <a:t>t have to recall them from memory having only briefly heard or seen </a:t>
            </a:r>
            <a:r>
              <a:rPr lang="en-GB" sz="2800" dirty="0" smtClean="0">
                <a:latin typeface="Liberation Sans"/>
              </a:rPr>
              <a:t>them</a:t>
            </a:r>
          </a:p>
          <a:p>
            <a:pPr eaLnBrk="1" hangingPunct="1">
              <a:lnSpc>
                <a:spcPct val="90000"/>
              </a:lnSpc>
            </a:pPr>
            <a:endParaRPr lang="en-GB" sz="900" dirty="0">
              <a:latin typeface="Liberation Sans"/>
            </a:endParaRPr>
          </a:p>
          <a:p>
            <a:pPr eaLnBrk="1" hangingPunct="1">
              <a:lnSpc>
                <a:spcPct val="90000"/>
              </a:lnSpc>
            </a:pPr>
            <a:r>
              <a:rPr lang="en-GB" sz="2800" dirty="0">
                <a:latin typeface="Liberation Sans"/>
              </a:rPr>
              <a:t>Sometimes a small number of items is </a:t>
            </a:r>
            <a:r>
              <a:rPr lang="en-GB" sz="2800" dirty="0" smtClean="0">
                <a:latin typeface="Liberation Sans"/>
              </a:rPr>
              <a:t>good</a:t>
            </a:r>
          </a:p>
          <a:p>
            <a:pPr eaLnBrk="1" hangingPunct="1">
              <a:lnSpc>
                <a:spcPct val="90000"/>
              </a:lnSpc>
            </a:pPr>
            <a:endParaRPr lang="en-GB" sz="900" dirty="0">
              <a:latin typeface="Liberation Sans"/>
            </a:endParaRPr>
          </a:p>
          <a:p>
            <a:pPr eaLnBrk="1" hangingPunct="1">
              <a:lnSpc>
                <a:spcPct val="90000"/>
              </a:lnSpc>
            </a:pPr>
            <a:r>
              <a:rPr lang="en-GB" sz="2800" dirty="0">
                <a:latin typeface="Liberation Sans"/>
              </a:rPr>
              <a:t>But depends on task and available screen estate</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24</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8706492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6" name="Rectangle 2"/>
          <p:cNvSpPr>
            <a:spLocks noGrp="1" noChangeArrowheads="1"/>
          </p:cNvSpPr>
          <p:nvPr>
            <p:ph type="title" idx="4294967295"/>
          </p:nvPr>
        </p:nvSpPr>
        <p:spPr/>
        <p:txBody>
          <a:bodyPr/>
          <a:lstStyle/>
          <a:p>
            <a:pPr eaLnBrk="1" hangingPunct="1"/>
            <a:r>
              <a:rPr lang="en-GB" sz="3600" dirty="0" smtClean="0">
                <a:latin typeface="Liberation Sans"/>
              </a:rPr>
              <a:t>Digital content </a:t>
            </a:r>
            <a:r>
              <a:rPr lang="en-GB" sz="3600" dirty="0">
                <a:latin typeface="Liberation Sans"/>
              </a:rPr>
              <a:t>management</a:t>
            </a:r>
          </a:p>
        </p:txBody>
      </p:sp>
      <p:sp>
        <p:nvSpPr>
          <p:cNvPr id="64517" name="Rectangle 3"/>
          <p:cNvSpPr>
            <a:spLocks noGrp="1" noChangeArrowheads="1"/>
          </p:cNvSpPr>
          <p:nvPr>
            <p:ph type="body" idx="4294967295"/>
          </p:nvPr>
        </p:nvSpPr>
        <p:spPr/>
        <p:txBody>
          <a:bodyPr>
            <a:normAutofit/>
          </a:bodyPr>
          <a:lstStyle/>
          <a:p>
            <a:pPr eaLnBrk="1" hangingPunct="1">
              <a:lnSpc>
                <a:spcPct val="90000"/>
              </a:lnSpc>
            </a:pPr>
            <a:r>
              <a:rPr lang="en-GB" sz="2400" dirty="0" smtClean="0">
                <a:latin typeface="Liberation Sans"/>
              </a:rPr>
              <a:t>Is a </a:t>
            </a:r>
            <a:r>
              <a:rPr lang="en-GB" sz="2400" dirty="0">
                <a:latin typeface="Liberation Sans"/>
              </a:rPr>
              <a:t>growing problem for many </a:t>
            </a:r>
            <a:r>
              <a:rPr lang="en-GB" sz="2400" dirty="0" smtClean="0">
                <a:latin typeface="Liberation Sans"/>
              </a:rPr>
              <a:t>users</a:t>
            </a:r>
          </a:p>
          <a:p>
            <a:pPr eaLnBrk="1" hangingPunct="1">
              <a:lnSpc>
                <a:spcPct val="90000"/>
              </a:lnSpc>
            </a:pPr>
            <a:endParaRPr lang="en-GB" sz="800" dirty="0">
              <a:latin typeface="Liberation Sans"/>
            </a:endParaRPr>
          </a:p>
          <a:p>
            <a:pPr lvl="1" eaLnBrk="1" hangingPunct="1">
              <a:lnSpc>
                <a:spcPct val="90000"/>
              </a:lnSpc>
            </a:pPr>
            <a:r>
              <a:rPr lang="en-GB" sz="2000" dirty="0">
                <a:solidFill>
                  <a:schemeClr val="accent1"/>
                </a:solidFill>
                <a:latin typeface="Liberation Sans"/>
              </a:rPr>
              <a:t>vast numbers of documents, images, music files, video clips, emails, attachments, bookmarks, etc</a:t>
            </a:r>
            <a:r>
              <a:rPr lang="en-GB" sz="2000" dirty="0" smtClean="0">
                <a:solidFill>
                  <a:schemeClr val="accent1"/>
                </a:solidFill>
                <a:latin typeface="Liberation Sans"/>
              </a:rPr>
              <a:t>.,</a:t>
            </a:r>
          </a:p>
          <a:p>
            <a:pPr lvl="1" eaLnBrk="1" hangingPunct="1">
              <a:lnSpc>
                <a:spcPct val="90000"/>
              </a:lnSpc>
            </a:pPr>
            <a:endParaRPr lang="en-GB" sz="800" dirty="0">
              <a:solidFill>
                <a:schemeClr val="accent1"/>
              </a:solidFill>
              <a:latin typeface="Liberation Sans"/>
            </a:endParaRPr>
          </a:p>
          <a:p>
            <a:pPr lvl="1" eaLnBrk="1" hangingPunct="1">
              <a:lnSpc>
                <a:spcPct val="90000"/>
              </a:lnSpc>
            </a:pPr>
            <a:r>
              <a:rPr lang="en-GB" sz="2000" dirty="0">
                <a:solidFill>
                  <a:schemeClr val="accent1"/>
                </a:solidFill>
                <a:latin typeface="Liberation Sans"/>
              </a:rPr>
              <a:t>where and how to save them all, then remembering what they were called and where to find them </a:t>
            </a:r>
            <a:r>
              <a:rPr lang="en-GB" sz="2000" dirty="0" smtClean="0">
                <a:solidFill>
                  <a:schemeClr val="accent1"/>
                </a:solidFill>
                <a:latin typeface="Liberation Sans"/>
              </a:rPr>
              <a:t>again</a:t>
            </a:r>
          </a:p>
          <a:p>
            <a:pPr lvl="1" eaLnBrk="1" hangingPunct="1">
              <a:lnSpc>
                <a:spcPct val="90000"/>
              </a:lnSpc>
            </a:pPr>
            <a:endParaRPr lang="en-GB" sz="900" dirty="0">
              <a:solidFill>
                <a:schemeClr val="accent1"/>
              </a:solidFill>
              <a:latin typeface="Liberation Sans"/>
            </a:endParaRPr>
          </a:p>
          <a:p>
            <a:pPr lvl="1" eaLnBrk="1" hangingPunct="1">
              <a:lnSpc>
                <a:spcPct val="90000"/>
              </a:lnSpc>
            </a:pPr>
            <a:r>
              <a:rPr lang="en-GB" sz="2000" dirty="0">
                <a:solidFill>
                  <a:schemeClr val="accent1"/>
                </a:solidFill>
                <a:latin typeface="Liberation Sans"/>
              </a:rPr>
              <a:t>naming most common means of encoding them </a:t>
            </a:r>
            <a:endParaRPr lang="en-GB" sz="2000" dirty="0" smtClean="0">
              <a:solidFill>
                <a:schemeClr val="accent1"/>
              </a:solidFill>
              <a:latin typeface="Liberation Sans"/>
            </a:endParaRPr>
          </a:p>
          <a:p>
            <a:pPr lvl="1" eaLnBrk="1" hangingPunct="1">
              <a:lnSpc>
                <a:spcPct val="90000"/>
              </a:lnSpc>
            </a:pPr>
            <a:endParaRPr lang="en-GB" sz="800" dirty="0">
              <a:solidFill>
                <a:schemeClr val="accent1"/>
              </a:solidFill>
              <a:latin typeface="Liberation Sans"/>
            </a:endParaRPr>
          </a:p>
          <a:p>
            <a:pPr lvl="1" eaLnBrk="1" hangingPunct="1">
              <a:lnSpc>
                <a:spcPct val="90000"/>
              </a:lnSpc>
            </a:pPr>
            <a:r>
              <a:rPr lang="en-GB" sz="2000" dirty="0">
                <a:solidFill>
                  <a:schemeClr val="accent1"/>
                </a:solidFill>
                <a:latin typeface="Liberation Sans"/>
              </a:rPr>
              <a:t>but can be difficult to remember, especially when </a:t>
            </a:r>
            <a:r>
              <a:rPr lang="en-GB" sz="2000" dirty="0" smtClean="0">
                <a:solidFill>
                  <a:schemeClr val="accent1"/>
                </a:solidFill>
                <a:latin typeface="Liberation Sans"/>
              </a:rPr>
              <a:t>have </a:t>
            </a:r>
            <a:r>
              <a:rPr lang="en-GB" sz="2000" dirty="0">
                <a:solidFill>
                  <a:schemeClr val="accent1"/>
                </a:solidFill>
                <a:latin typeface="Liberation Sans"/>
              </a:rPr>
              <a:t>1000s and 1000s </a:t>
            </a:r>
            <a:endParaRPr lang="en-GB" sz="2000" dirty="0" smtClean="0">
              <a:solidFill>
                <a:schemeClr val="accent1"/>
              </a:solidFill>
              <a:latin typeface="Liberation Sans"/>
            </a:endParaRPr>
          </a:p>
          <a:p>
            <a:pPr lvl="1" eaLnBrk="1" hangingPunct="1">
              <a:lnSpc>
                <a:spcPct val="90000"/>
              </a:lnSpc>
            </a:pPr>
            <a:endParaRPr lang="en-GB" sz="800" dirty="0">
              <a:solidFill>
                <a:schemeClr val="accent1"/>
              </a:solidFill>
              <a:latin typeface="Liberation Sans"/>
            </a:endParaRPr>
          </a:p>
          <a:p>
            <a:pPr lvl="1" eaLnBrk="1" hangingPunct="1">
              <a:lnSpc>
                <a:spcPct val="90000"/>
              </a:lnSpc>
            </a:pPr>
            <a:r>
              <a:rPr lang="en-GB" sz="2000" dirty="0">
                <a:solidFill>
                  <a:schemeClr val="accent1"/>
                </a:solidFill>
                <a:latin typeface="Liberation Sans"/>
              </a:rPr>
              <a:t>How might such a process be facilitated taking into account people</a:t>
            </a:r>
            <a:r>
              <a:rPr lang="ja-JP" altLang="en-GB" sz="2000" dirty="0">
                <a:solidFill>
                  <a:schemeClr val="accent1"/>
                </a:solidFill>
                <a:latin typeface="Liberation Sans"/>
                <a:ea typeface="ＭＳ Ｐゴシック" charset="0"/>
              </a:rPr>
              <a:t>’</a:t>
            </a:r>
            <a:r>
              <a:rPr lang="en-GB" sz="2000" dirty="0">
                <a:solidFill>
                  <a:schemeClr val="accent1"/>
                </a:solidFill>
                <a:latin typeface="Liberation Sans"/>
              </a:rPr>
              <a:t>s memory abilities?</a:t>
            </a:r>
            <a:r>
              <a:rPr lang="en-GB" sz="2400" dirty="0">
                <a:solidFill>
                  <a:schemeClr val="accent1"/>
                </a:solidFill>
                <a:latin typeface="Liberation Sans"/>
              </a:rPr>
              <a:t> </a:t>
            </a:r>
            <a:endParaRPr lang="en-GB" sz="1600" dirty="0">
              <a:solidFill>
                <a:schemeClr val="accent1"/>
              </a:solidFill>
              <a:latin typeface="Liberation Sans"/>
            </a:endParaRPr>
          </a:p>
          <a:p>
            <a:pPr eaLnBrk="1" hangingPunct="1">
              <a:lnSpc>
                <a:spcPct val="90000"/>
              </a:lnSpc>
            </a:pPr>
            <a:endParaRPr lang="en-GB" sz="600" dirty="0">
              <a:latin typeface="Liberation Sans"/>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25</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49597988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4" name="Rectangle 2"/>
          <p:cNvSpPr>
            <a:spLocks noGrp="1" noChangeArrowheads="1"/>
          </p:cNvSpPr>
          <p:nvPr>
            <p:ph type="title" idx="4294967295"/>
          </p:nvPr>
        </p:nvSpPr>
        <p:spPr/>
        <p:txBody>
          <a:bodyPr>
            <a:normAutofit/>
          </a:bodyPr>
          <a:lstStyle/>
          <a:p>
            <a:pPr eaLnBrk="1" hangingPunct="1"/>
            <a:r>
              <a:rPr lang="en-GB" dirty="0" smtClean="0">
                <a:latin typeface="Liberation Sans"/>
              </a:rPr>
              <a:t>Digital content management</a:t>
            </a:r>
            <a:endParaRPr lang="en-GB" dirty="0">
              <a:latin typeface="Liberation Sans"/>
            </a:endParaRPr>
          </a:p>
        </p:txBody>
      </p:sp>
      <p:sp>
        <p:nvSpPr>
          <p:cNvPr id="66565" name="Rectangle 3"/>
          <p:cNvSpPr>
            <a:spLocks noGrp="1" noChangeArrowheads="1"/>
          </p:cNvSpPr>
          <p:nvPr>
            <p:ph type="body" idx="4294967295"/>
          </p:nvPr>
        </p:nvSpPr>
        <p:spPr>
          <a:xfrm>
            <a:off x="685800" y="1905000"/>
            <a:ext cx="7772400" cy="4114800"/>
          </a:xfrm>
        </p:spPr>
        <p:txBody>
          <a:bodyPr>
            <a:normAutofit lnSpcReduction="10000"/>
          </a:bodyPr>
          <a:lstStyle/>
          <a:p>
            <a:pPr eaLnBrk="1" hangingPunct="1">
              <a:lnSpc>
                <a:spcPct val="90000"/>
              </a:lnSpc>
            </a:pPr>
            <a:r>
              <a:rPr lang="en-GB" sz="2800" dirty="0">
                <a:latin typeface="Liberation Sans"/>
              </a:rPr>
              <a:t>Memory involves 2 </a:t>
            </a:r>
            <a:r>
              <a:rPr lang="en-GB" sz="2800" dirty="0" smtClean="0">
                <a:latin typeface="Liberation Sans"/>
              </a:rPr>
              <a:t>processes</a:t>
            </a:r>
          </a:p>
          <a:p>
            <a:pPr eaLnBrk="1" hangingPunct="1">
              <a:lnSpc>
                <a:spcPct val="90000"/>
              </a:lnSpc>
            </a:pPr>
            <a:endParaRPr lang="en-GB" sz="900" dirty="0">
              <a:latin typeface="Liberation Sans"/>
            </a:endParaRPr>
          </a:p>
          <a:p>
            <a:pPr lvl="1" eaLnBrk="1" hangingPunct="1">
              <a:lnSpc>
                <a:spcPct val="90000"/>
              </a:lnSpc>
            </a:pPr>
            <a:r>
              <a:rPr lang="en-GB" sz="2400" dirty="0">
                <a:solidFill>
                  <a:schemeClr val="accent1"/>
                </a:solidFill>
                <a:latin typeface="Liberation Sans"/>
              </a:rPr>
              <a:t>recall-directed and recognition-based </a:t>
            </a:r>
            <a:r>
              <a:rPr lang="en-GB" sz="2400" dirty="0" smtClean="0">
                <a:solidFill>
                  <a:schemeClr val="accent1"/>
                </a:solidFill>
                <a:latin typeface="Liberation Sans"/>
              </a:rPr>
              <a:t>scanning</a:t>
            </a:r>
          </a:p>
          <a:p>
            <a:pPr lvl="1" eaLnBrk="1" hangingPunct="1">
              <a:lnSpc>
                <a:spcPct val="90000"/>
              </a:lnSpc>
            </a:pPr>
            <a:endParaRPr lang="en-GB" sz="1300" dirty="0">
              <a:latin typeface="Liberation Sans"/>
            </a:endParaRPr>
          </a:p>
          <a:p>
            <a:pPr eaLnBrk="1" hangingPunct="1">
              <a:lnSpc>
                <a:spcPct val="90000"/>
              </a:lnSpc>
            </a:pPr>
            <a:r>
              <a:rPr lang="en-GB" sz="2800" dirty="0">
                <a:latin typeface="Liberation Sans"/>
              </a:rPr>
              <a:t>File management systems should be designed to optimize both kinds of memory </a:t>
            </a:r>
            <a:r>
              <a:rPr lang="en-GB" sz="2800" dirty="0" smtClean="0">
                <a:latin typeface="Liberation Sans"/>
              </a:rPr>
              <a:t>processes</a:t>
            </a:r>
          </a:p>
          <a:p>
            <a:pPr eaLnBrk="1" hangingPunct="1">
              <a:lnSpc>
                <a:spcPct val="90000"/>
              </a:lnSpc>
            </a:pPr>
            <a:endParaRPr lang="en-GB" sz="900" dirty="0">
              <a:latin typeface="Liberation Sans"/>
            </a:endParaRPr>
          </a:p>
          <a:p>
            <a:pPr lvl="1" eaLnBrk="1" hangingPunct="1">
              <a:lnSpc>
                <a:spcPct val="90000"/>
              </a:lnSpc>
            </a:pPr>
            <a:r>
              <a:rPr lang="en-GB" sz="2000" dirty="0">
                <a:solidFill>
                  <a:schemeClr val="accent1"/>
                </a:solidFill>
                <a:latin typeface="Liberation Sans"/>
              </a:rPr>
              <a:t>e.g. Search box and history </a:t>
            </a:r>
            <a:r>
              <a:rPr lang="en-GB" sz="2000" dirty="0" smtClean="0">
                <a:solidFill>
                  <a:schemeClr val="accent1"/>
                </a:solidFill>
                <a:latin typeface="Liberation Sans"/>
              </a:rPr>
              <a:t>list</a:t>
            </a:r>
          </a:p>
          <a:p>
            <a:pPr lvl="1" eaLnBrk="1" hangingPunct="1">
              <a:lnSpc>
                <a:spcPct val="90000"/>
              </a:lnSpc>
            </a:pPr>
            <a:endParaRPr lang="en-GB" sz="1200" dirty="0">
              <a:latin typeface="Liberation Sans"/>
            </a:endParaRPr>
          </a:p>
          <a:p>
            <a:pPr eaLnBrk="1" hangingPunct="1">
              <a:lnSpc>
                <a:spcPct val="90000"/>
              </a:lnSpc>
            </a:pPr>
            <a:r>
              <a:rPr lang="en-GB" sz="2400" dirty="0">
                <a:latin typeface="Liberation Sans"/>
              </a:rPr>
              <a:t>Help users encode files in richer ways </a:t>
            </a:r>
            <a:endParaRPr lang="en-GB" sz="2400" dirty="0" smtClean="0">
              <a:latin typeface="Liberation Sans"/>
            </a:endParaRPr>
          </a:p>
          <a:p>
            <a:pPr eaLnBrk="1" hangingPunct="1">
              <a:lnSpc>
                <a:spcPct val="90000"/>
              </a:lnSpc>
            </a:pPr>
            <a:endParaRPr lang="en-GB" sz="900" dirty="0">
              <a:latin typeface="Liberation Sans"/>
            </a:endParaRPr>
          </a:p>
          <a:p>
            <a:pPr lvl="1" eaLnBrk="1" hangingPunct="1">
              <a:lnSpc>
                <a:spcPct val="90000"/>
              </a:lnSpc>
            </a:pPr>
            <a:r>
              <a:rPr lang="en-GB" sz="2000" dirty="0">
                <a:solidFill>
                  <a:schemeClr val="accent1"/>
                </a:solidFill>
                <a:latin typeface="Liberation Sans"/>
              </a:rPr>
              <a:t>Provide them with ways of saving files using colour, flagging, image, flexible text, time stamping, </a:t>
            </a:r>
            <a:r>
              <a:rPr lang="en-GB" sz="2000" dirty="0" smtClean="0">
                <a:solidFill>
                  <a:schemeClr val="accent1"/>
                </a:solidFill>
                <a:latin typeface="Liberation Sans"/>
              </a:rPr>
              <a:t>etc.</a:t>
            </a:r>
            <a:endParaRPr lang="en-GB" sz="2000" dirty="0">
              <a:solidFill>
                <a:schemeClr val="accent1"/>
              </a:solidFill>
              <a:latin typeface="Liberation Sans"/>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26</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6153869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3" name="Rectangle 2"/>
          <p:cNvSpPr>
            <a:spLocks noGrp="1" noChangeArrowheads="1"/>
          </p:cNvSpPr>
          <p:nvPr>
            <p:ph type="title" idx="4294967295"/>
          </p:nvPr>
        </p:nvSpPr>
        <p:spPr/>
        <p:txBody>
          <a:bodyPr>
            <a:normAutofit fontScale="90000"/>
          </a:bodyPr>
          <a:lstStyle/>
          <a:p>
            <a:pPr eaLnBrk="1" hangingPunct="1"/>
            <a:r>
              <a:rPr lang="en-GB">
                <a:latin typeface="Liberation Sans"/>
              </a:rPr>
              <a:t>Is Apple</a:t>
            </a:r>
            <a:r>
              <a:rPr lang="ja-JP" altLang="en-GB">
                <a:latin typeface="Liberation Sans"/>
              </a:rPr>
              <a:t>’</a:t>
            </a:r>
            <a:r>
              <a:rPr lang="en-GB">
                <a:latin typeface="Liberation Sans"/>
              </a:rPr>
              <a:t>s Spotlight search tool any good?</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27</a:t>
            </a:fld>
            <a:endParaRPr lang="en-GB" dirty="0">
              <a:solidFill>
                <a:schemeClr val="accent6">
                  <a:lumMod val="75000"/>
                </a:schemeClr>
              </a:solidFill>
              <a:latin typeface="Liberation Sans"/>
            </a:endParaRPr>
          </a:p>
        </p:txBody>
      </p:sp>
      <p:pic>
        <p:nvPicPr>
          <p:cNvPr id="1443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8180" y="1484784"/>
            <a:ext cx="3528392" cy="46727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9677645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2"/>
          <p:cNvSpPr>
            <a:spLocks noGrp="1" noChangeArrowheads="1"/>
          </p:cNvSpPr>
          <p:nvPr>
            <p:ph type="title" idx="4294967295"/>
          </p:nvPr>
        </p:nvSpPr>
        <p:spPr/>
        <p:txBody>
          <a:bodyPr/>
          <a:lstStyle/>
          <a:p>
            <a:pPr eaLnBrk="1" hangingPunct="1"/>
            <a:r>
              <a:rPr lang="en-GB">
                <a:latin typeface="Liberation Sans"/>
              </a:rPr>
              <a:t>Design implications</a:t>
            </a:r>
          </a:p>
        </p:txBody>
      </p:sp>
      <p:sp>
        <p:nvSpPr>
          <p:cNvPr id="72709" name="Rectangle 3"/>
          <p:cNvSpPr>
            <a:spLocks noGrp="1" noChangeArrowheads="1"/>
          </p:cNvSpPr>
          <p:nvPr>
            <p:ph type="body" idx="4294967295"/>
          </p:nvPr>
        </p:nvSpPr>
        <p:spPr/>
        <p:txBody>
          <a:bodyPr/>
          <a:lstStyle/>
          <a:p>
            <a:pPr eaLnBrk="1" hangingPunct="1">
              <a:lnSpc>
                <a:spcPct val="90000"/>
              </a:lnSpc>
            </a:pPr>
            <a:r>
              <a:rPr lang="en-GB" sz="2800" dirty="0">
                <a:solidFill>
                  <a:srgbClr val="FF0000"/>
                </a:solidFill>
                <a:latin typeface="Liberation Sans"/>
              </a:rPr>
              <a:t>Don</a:t>
            </a:r>
            <a:r>
              <a:rPr lang="ja-JP" altLang="en-GB" sz="2800" dirty="0">
                <a:solidFill>
                  <a:srgbClr val="FF0000"/>
                </a:solidFill>
                <a:latin typeface="Liberation Sans"/>
              </a:rPr>
              <a:t>’</a:t>
            </a:r>
            <a:r>
              <a:rPr lang="en-GB" sz="2800" dirty="0">
                <a:solidFill>
                  <a:srgbClr val="FF0000"/>
                </a:solidFill>
                <a:latin typeface="Liberation Sans"/>
              </a:rPr>
              <a:t>t overload users</a:t>
            </a:r>
            <a:r>
              <a:rPr lang="ja-JP" altLang="en-GB" sz="2800" dirty="0">
                <a:solidFill>
                  <a:srgbClr val="FF0000"/>
                </a:solidFill>
                <a:latin typeface="Liberation Sans"/>
              </a:rPr>
              <a:t>’</a:t>
            </a:r>
            <a:r>
              <a:rPr lang="en-GB" sz="2800" dirty="0">
                <a:solidFill>
                  <a:srgbClr val="FF0000"/>
                </a:solidFill>
                <a:latin typeface="Liberation Sans"/>
              </a:rPr>
              <a:t> memories with complicated procedures for carrying out </a:t>
            </a:r>
            <a:r>
              <a:rPr lang="en-GB" sz="2800" dirty="0" smtClean="0">
                <a:solidFill>
                  <a:srgbClr val="FF0000"/>
                </a:solidFill>
                <a:latin typeface="Liberation Sans"/>
              </a:rPr>
              <a:t>tasks</a:t>
            </a:r>
          </a:p>
          <a:p>
            <a:pPr marL="0" indent="0" eaLnBrk="1" hangingPunct="1">
              <a:lnSpc>
                <a:spcPct val="90000"/>
              </a:lnSpc>
              <a:buNone/>
            </a:pPr>
            <a:endParaRPr lang="en-GB" sz="1200" dirty="0">
              <a:solidFill>
                <a:srgbClr val="FF0000"/>
              </a:solidFill>
              <a:latin typeface="Liberation Sans"/>
            </a:endParaRPr>
          </a:p>
          <a:p>
            <a:pPr eaLnBrk="1" hangingPunct="1">
              <a:lnSpc>
                <a:spcPct val="90000"/>
              </a:lnSpc>
            </a:pPr>
            <a:r>
              <a:rPr lang="en-GB" sz="2800" dirty="0">
                <a:solidFill>
                  <a:srgbClr val="FF0000"/>
                </a:solidFill>
                <a:latin typeface="Liberation Sans"/>
              </a:rPr>
              <a:t>Design interfaces that promote recognition rather than </a:t>
            </a:r>
            <a:r>
              <a:rPr lang="en-GB" sz="2800" dirty="0" smtClean="0">
                <a:solidFill>
                  <a:srgbClr val="FF0000"/>
                </a:solidFill>
                <a:latin typeface="Liberation Sans"/>
              </a:rPr>
              <a:t>recall</a:t>
            </a:r>
          </a:p>
          <a:p>
            <a:pPr eaLnBrk="1" hangingPunct="1">
              <a:lnSpc>
                <a:spcPct val="90000"/>
              </a:lnSpc>
            </a:pPr>
            <a:endParaRPr lang="en-GB" sz="1200" dirty="0">
              <a:solidFill>
                <a:srgbClr val="FF0000"/>
              </a:solidFill>
              <a:latin typeface="Liberation Sans"/>
            </a:endParaRPr>
          </a:p>
          <a:p>
            <a:pPr eaLnBrk="1" hangingPunct="1">
              <a:lnSpc>
                <a:spcPct val="90000"/>
              </a:lnSpc>
            </a:pPr>
            <a:r>
              <a:rPr lang="en-GB" sz="2800" dirty="0">
                <a:solidFill>
                  <a:srgbClr val="FF0000"/>
                </a:solidFill>
                <a:latin typeface="Liberation Sans"/>
              </a:rPr>
              <a:t>Provide users with various ways of encoding information to help them </a:t>
            </a:r>
            <a:r>
              <a:rPr lang="en-GB" sz="2800" dirty="0" smtClean="0">
                <a:solidFill>
                  <a:srgbClr val="FF0000"/>
                </a:solidFill>
                <a:latin typeface="Liberation Sans"/>
              </a:rPr>
              <a:t>remember</a:t>
            </a:r>
          </a:p>
          <a:p>
            <a:pPr eaLnBrk="1" hangingPunct="1">
              <a:lnSpc>
                <a:spcPct val="90000"/>
              </a:lnSpc>
            </a:pPr>
            <a:endParaRPr lang="en-GB" sz="1200" dirty="0">
              <a:solidFill>
                <a:srgbClr val="FF0000"/>
              </a:solidFill>
              <a:latin typeface="Liberation Sans"/>
            </a:endParaRPr>
          </a:p>
          <a:p>
            <a:pPr lvl="1" eaLnBrk="1" hangingPunct="1">
              <a:lnSpc>
                <a:spcPct val="90000"/>
              </a:lnSpc>
            </a:pPr>
            <a:r>
              <a:rPr lang="en-GB" sz="2400" dirty="0">
                <a:solidFill>
                  <a:srgbClr val="FF0000"/>
                </a:solidFill>
                <a:latin typeface="Liberation Sans"/>
                <a:ea typeface="ＭＳ Ｐゴシック" charset="0"/>
              </a:rPr>
              <a:t>e.g. categories, </a:t>
            </a:r>
            <a:r>
              <a:rPr lang="en-GB" sz="2400" dirty="0" err="1">
                <a:solidFill>
                  <a:srgbClr val="FF0000"/>
                </a:solidFill>
                <a:latin typeface="Liberation Sans"/>
                <a:ea typeface="ＭＳ Ｐゴシック" charset="0"/>
              </a:rPr>
              <a:t>color</a:t>
            </a:r>
            <a:r>
              <a:rPr lang="en-GB" sz="2400" dirty="0">
                <a:solidFill>
                  <a:srgbClr val="FF0000"/>
                </a:solidFill>
                <a:latin typeface="Liberation Sans"/>
                <a:ea typeface="ＭＳ Ｐゴシック" charset="0"/>
              </a:rPr>
              <a:t>, flagging, time stamping</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28</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3678489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6" name="Title 1"/>
          <p:cNvSpPr>
            <a:spLocks noGrp="1"/>
          </p:cNvSpPr>
          <p:nvPr>
            <p:ph type="title" idx="4294967295"/>
          </p:nvPr>
        </p:nvSpPr>
        <p:spPr/>
        <p:txBody>
          <a:bodyPr/>
          <a:lstStyle/>
          <a:p>
            <a:pPr eaLnBrk="1" hangingPunct="1"/>
            <a:r>
              <a:rPr lang="en-GB">
                <a:latin typeface="Liberation Sans"/>
              </a:rPr>
              <a:t>Learning</a:t>
            </a:r>
          </a:p>
        </p:txBody>
      </p:sp>
      <p:sp>
        <p:nvSpPr>
          <p:cNvPr id="74757" name="Content Placeholder 2"/>
          <p:cNvSpPr>
            <a:spLocks noGrp="1"/>
          </p:cNvSpPr>
          <p:nvPr>
            <p:ph idx="4294967295"/>
          </p:nvPr>
        </p:nvSpPr>
        <p:spPr/>
        <p:txBody>
          <a:bodyPr>
            <a:normAutofit lnSpcReduction="10000"/>
          </a:bodyPr>
          <a:lstStyle/>
          <a:p>
            <a:pPr eaLnBrk="1" hangingPunct="1"/>
            <a:r>
              <a:rPr lang="en-GB" dirty="0">
                <a:solidFill>
                  <a:srgbClr val="FF0000"/>
                </a:solidFill>
                <a:latin typeface="Liberation Sans"/>
              </a:rPr>
              <a:t>How to learn to use a computer-based application </a:t>
            </a:r>
            <a:endParaRPr lang="en-GB" dirty="0" smtClean="0">
              <a:solidFill>
                <a:srgbClr val="FF0000"/>
              </a:solidFill>
              <a:latin typeface="Liberation Sans"/>
            </a:endParaRPr>
          </a:p>
          <a:p>
            <a:pPr eaLnBrk="1" hangingPunct="1"/>
            <a:endParaRPr lang="en-GB" sz="1200" dirty="0">
              <a:solidFill>
                <a:srgbClr val="FF0000"/>
              </a:solidFill>
              <a:latin typeface="Liberation Sans"/>
            </a:endParaRPr>
          </a:p>
          <a:p>
            <a:pPr eaLnBrk="1" hangingPunct="1"/>
            <a:r>
              <a:rPr lang="en-GB" dirty="0">
                <a:solidFill>
                  <a:srgbClr val="FF0000"/>
                </a:solidFill>
                <a:latin typeface="Liberation Sans"/>
              </a:rPr>
              <a:t>Using a computer-based application </a:t>
            </a:r>
            <a:r>
              <a:rPr lang="en-GB" dirty="0" smtClean="0">
                <a:solidFill>
                  <a:srgbClr val="FF0000"/>
                </a:solidFill>
                <a:latin typeface="Liberation Sans"/>
              </a:rPr>
              <a:t>or YouTube video to </a:t>
            </a:r>
            <a:r>
              <a:rPr lang="en-GB" dirty="0">
                <a:solidFill>
                  <a:srgbClr val="FF0000"/>
                </a:solidFill>
                <a:latin typeface="Liberation Sans"/>
              </a:rPr>
              <a:t>understand a given </a:t>
            </a:r>
            <a:r>
              <a:rPr lang="en-GB" dirty="0" smtClean="0">
                <a:solidFill>
                  <a:srgbClr val="FF0000"/>
                </a:solidFill>
                <a:latin typeface="Liberation Sans"/>
              </a:rPr>
              <a:t>topic  </a:t>
            </a:r>
          </a:p>
          <a:p>
            <a:pPr eaLnBrk="1" hangingPunct="1"/>
            <a:endParaRPr lang="en-GB" sz="1200" dirty="0">
              <a:solidFill>
                <a:srgbClr val="FF0000"/>
              </a:solidFill>
              <a:latin typeface="Liberation Sans"/>
            </a:endParaRPr>
          </a:p>
          <a:p>
            <a:pPr eaLnBrk="1" hangingPunct="1"/>
            <a:r>
              <a:rPr lang="en-GB" dirty="0">
                <a:solidFill>
                  <a:srgbClr val="FF0000"/>
                </a:solidFill>
                <a:latin typeface="Liberation Sans"/>
              </a:rPr>
              <a:t>People find it hard to learn by following instructions in a </a:t>
            </a:r>
            <a:r>
              <a:rPr lang="en-GB" dirty="0" smtClean="0">
                <a:solidFill>
                  <a:srgbClr val="FF0000"/>
                </a:solidFill>
                <a:latin typeface="Liberation Sans"/>
              </a:rPr>
              <a:t>manual</a:t>
            </a:r>
          </a:p>
          <a:p>
            <a:pPr eaLnBrk="1" hangingPunct="1"/>
            <a:endParaRPr lang="en-GB" sz="1100" dirty="0">
              <a:solidFill>
                <a:srgbClr val="FF0000"/>
              </a:solidFill>
              <a:latin typeface="Liberation Sans"/>
            </a:endParaRPr>
          </a:p>
          <a:p>
            <a:pPr lvl="2" eaLnBrk="1" hangingPunct="1"/>
            <a:r>
              <a:rPr lang="en-GB" dirty="0">
                <a:solidFill>
                  <a:srgbClr val="FF0000"/>
                </a:solidFill>
                <a:latin typeface="Liberation Sans"/>
                <a:ea typeface="ＭＳ Ｐゴシック" charset="0"/>
              </a:rPr>
              <a:t>prefer to learn by doing</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29</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5504209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Rectangle 2"/>
          <p:cNvSpPr>
            <a:spLocks noGrp="1" noChangeArrowheads="1"/>
          </p:cNvSpPr>
          <p:nvPr>
            <p:ph type="title" idx="4294967295"/>
          </p:nvPr>
        </p:nvSpPr>
        <p:spPr>
          <a:xfrm>
            <a:off x="381000" y="304800"/>
            <a:ext cx="8305800" cy="1143000"/>
          </a:xfrm>
          <a:noFill/>
        </p:spPr>
        <p:txBody>
          <a:bodyPr lIns="90487" tIns="44450" rIns="90487" bIns="44450">
            <a:normAutofit/>
          </a:bodyPr>
          <a:lstStyle/>
          <a:p>
            <a:pPr eaLnBrk="1" hangingPunct="1"/>
            <a:r>
              <a:rPr lang="en-GB" sz="3600">
                <a:latin typeface="Liberation Sans"/>
              </a:rPr>
              <a:t>Why do we need to understand users?</a:t>
            </a:r>
          </a:p>
        </p:txBody>
      </p:sp>
      <p:sp>
        <p:nvSpPr>
          <p:cNvPr id="17413" name="Rectangle 3"/>
          <p:cNvSpPr>
            <a:spLocks noGrp="1" noChangeArrowheads="1"/>
          </p:cNvSpPr>
          <p:nvPr>
            <p:ph type="body" idx="4294967295"/>
          </p:nvPr>
        </p:nvSpPr>
        <p:spPr>
          <a:xfrm>
            <a:off x="611560" y="1700808"/>
            <a:ext cx="8153400" cy="4114800"/>
          </a:xfrm>
          <a:noFill/>
        </p:spPr>
        <p:txBody>
          <a:bodyPr lIns="90487" tIns="44450" rIns="90487" bIns="44450">
            <a:normAutofit fontScale="92500" lnSpcReduction="10000"/>
          </a:bodyPr>
          <a:lstStyle/>
          <a:p>
            <a:pPr eaLnBrk="1" hangingPunct="1">
              <a:lnSpc>
                <a:spcPct val="90000"/>
              </a:lnSpc>
            </a:pPr>
            <a:r>
              <a:rPr lang="en-GB" sz="2400" dirty="0">
                <a:latin typeface="Liberation Sans"/>
              </a:rPr>
              <a:t>Interacting with technology is </a:t>
            </a:r>
            <a:r>
              <a:rPr lang="en-GB" sz="2400" dirty="0" smtClean="0">
                <a:latin typeface="Liberation Sans"/>
              </a:rPr>
              <a:t>cognitive</a:t>
            </a:r>
          </a:p>
          <a:p>
            <a:pPr eaLnBrk="1" hangingPunct="1">
              <a:lnSpc>
                <a:spcPct val="90000"/>
              </a:lnSpc>
            </a:pPr>
            <a:endParaRPr lang="en-GB" sz="2400" dirty="0">
              <a:latin typeface="Liberation Sans"/>
            </a:endParaRPr>
          </a:p>
          <a:p>
            <a:pPr eaLnBrk="1" hangingPunct="1">
              <a:lnSpc>
                <a:spcPct val="90000"/>
              </a:lnSpc>
            </a:pPr>
            <a:r>
              <a:rPr lang="en-GB" sz="2400" dirty="0">
                <a:latin typeface="Liberation Sans"/>
              </a:rPr>
              <a:t>Need to take into account cognitive processes involved and cognitive limitations of </a:t>
            </a:r>
            <a:r>
              <a:rPr lang="en-GB" sz="2400" dirty="0" smtClean="0">
                <a:latin typeface="Liberation Sans"/>
              </a:rPr>
              <a:t>users</a:t>
            </a:r>
          </a:p>
          <a:p>
            <a:pPr eaLnBrk="1" hangingPunct="1">
              <a:lnSpc>
                <a:spcPct val="90000"/>
              </a:lnSpc>
            </a:pPr>
            <a:endParaRPr lang="en-GB" sz="2400" dirty="0">
              <a:latin typeface="Liberation Sans"/>
            </a:endParaRPr>
          </a:p>
          <a:p>
            <a:pPr eaLnBrk="1" hangingPunct="1">
              <a:lnSpc>
                <a:spcPct val="90000"/>
              </a:lnSpc>
            </a:pPr>
            <a:r>
              <a:rPr lang="en-GB" sz="2400" dirty="0">
                <a:latin typeface="Liberation Sans"/>
              </a:rPr>
              <a:t>Provides knowledge about what users can and cannot be expected to </a:t>
            </a:r>
            <a:r>
              <a:rPr lang="en-GB" sz="2400" dirty="0" smtClean="0">
                <a:latin typeface="Liberation Sans"/>
              </a:rPr>
              <a:t>do</a:t>
            </a:r>
          </a:p>
          <a:p>
            <a:pPr eaLnBrk="1" hangingPunct="1">
              <a:lnSpc>
                <a:spcPct val="90000"/>
              </a:lnSpc>
            </a:pPr>
            <a:endParaRPr lang="en-GB" sz="2400" dirty="0">
              <a:latin typeface="Liberation Sans"/>
            </a:endParaRPr>
          </a:p>
          <a:p>
            <a:pPr eaLnBrk="1" hangingPunct="1">
              <a:lnSpc>
                <a:spcPct val="90000"/>
              </a:lnSpc>
            </a:pPr>
            <a:r>
              <a:rPr lang="en-GB" sz="2400" dirty="0">
                <a:latin typeface="Liberation Sans"/>
              </a:rPr>
              <a:t>Identifies and explains the nature and causes of problems users </a:t>
            </a:r>
            <a:r>
              <a:rPr lang="en-GB" sz="2400" dirty="0" smtClean="0">
                <a:latin typeface="Liberation Sans"/>
              </a:rPr>
              <a:t>encounter</a:t>
            </a:r>
          </a:p>
          <a:p>
            <a:pPr eaLnBrk="1" hangingPunct="1">
              <a:lnSpc>
                <a:spcPct val="90000"/>
              </a:lnSpc>
            </a:pPr>
            <a:endParaRPr lang="en-GB" sz="2400" dirty="0">
              <a:latin typeface="Liberation Sans"/>
            </a:endParaRPr>
          </a:p>
          <a:p>
            <a:pPr eaLnBrk="1" hangingPunct="1">
              <a:lnSpc>
                <a:spcPct val="90000"/>
              </a:lnSpc>
            </a:pPr>
            <a:r>
              <a:rPr lang="en-GB" sz="2400" dirty="0">
                <a:latin typeface="Liberation Sans"/>
              </a:rPr>
              <a:t>Supply theories, modelling tools, guidance and methods that can lead to the design of better interactive products</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3</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625951055"/>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latin typeface="Liberation Sans"/>
              </a:rPr>
              <a:t>Cognitive prosthetic devices</a:t>
            </a:r>
            <a:endParaRPr lang="en-US" dirty="0">
              <a:latin typeface="Liberation Sans"/>
            </a:endParaRPr>
          </a:p>
        </p:txBody>
      </p:sp>
      <p:sp>
        <p:nvSpPr>
          <p:cNvPr id="6" name="Content Placeholder 5"/>
          <p:cNvSpPr>
            <a:spLocks noGrp="1"/>
          </p:cNvSpPr>
          <p:nvPr>
            <p:ph idx="1"/>
          </p:nvPr>
        </p:nvSpPr>
        <p:spPr>
          <a:xfrm>
            <a:off x="467544" y="1340768"/>
            <a:ext cx="8229600" cy="4525963"/>
          </a:xfrm>
        </p:spPr>
        <p:txBody>
          <a:bodyPr>
            <a:noAutofit/>
          </a:bodyPr>
          <a:lstStyle/>
          <a:p>
            <a:r>
              <a:rPr lang="en-US" sz="2800" dirty="0" smtClean="0">
                <a:solidFill>
                  <a:srgbClr val="7030A0"/>
                </a:solidFill>
                <a:latin typeface="Liberation Sans"/>
              </a:rPr>
              <a:t>We rely more and more on the internet and smartphones to look things up</a:t>
            </a:r>
          </a:p>
          <a:p>
            <a:endParaRPr lang="en-US" sz="800" dirty="0" smtClean="0">
              <a:solidFill>
                <a:srgbClr val="7030A0"/>
              </a:solidFill>
              <a:latin typeface="Liberation Sans"/>
            </a:endParaRPr>
          </a:p>
          <a:p>
            <a:r>
              <a:rPr lang="en-US" sz="2800" dirty="0" smtClean="0">
                <a:solidFill>
                  <a:srgbClr val="7030A0"/>
                </a:solidFill>
                <a:latin typeface="Liberation Sans"/>
              </a:rPr>
              <a:t>Cognitive resource cf. extended mind</a:t>
            </a:r>
          </a:p>
          <a:p>
            <a:endParaRPr lang="en-US" sz="800" dirty="0" smtClean="0">
              <a:solidFill>
                <a:srgbClr val="7030A0"/>
              </a:solidFill>
              <a:latin typeface="Liberation Sans"/>
            </a:endParaRPr>
          </a:p>
          <a:p>
            <a:r>
              <a:rPr lang="en-US" sz="2800" dirty="0" smtClean="0">
                <a:solidFill>
                  <a:srgbClr val="7030A0"/>
                </a:solidFill>
                <a:latin typeface="Liberation Sans"/>
              </a:rPr>
              <a:t>Expecting </a:t>
            </a:r>
            <a:r>
              <a:rPr lang="en-US" sz="2800" dirty="0">
                <a:solidFill>
                  <a:srgbClr val="7030A0"/>
                </a:solidFill>
                <a:latin typeface="Liberation Sans"/>
              </a:rPr>
              <a:t>to have internet access reduces the need </a:t>
            </a:r>
            <a:r>
              <a:rPr lang="en-US" sz="2800" dirty="0" smtClean="0">
                <a:solidFill>
                  <a:srgbClr val="7030A0"/>
                </a:solidFill>
                <a:latin typeface="Liberation Sans"/>
              </a:rPr>
              <a:t>and extent </a:t>
            </a:r>
            <a:r>
              <a:rPr lang="en-US" sz="2800" dirty="0">
                <a:solidFill>
                  <a:srgbClr val="7030A0"/>
                </a:solidFill>
                <a:latin typeface="Liberation Sans"/>
              </a:rPr>
              <a:t>to which we </a:t>
            </a:r>
            <a:r>
              <a:rPr lang="en-US" sz="2800" dirty="0" smtClean="0">
                <a:solidFill>
                  <a:srgbClr val="7030A0"/>
                </a:solidFill>
                <a:latin typeface="Liberation Sans"/>
              </a:rPr>
              <a:t>remember</a:t>
            </a:r>
          </a:p>
          <a:p>
            <a:endParaRPr lang="en-US" sz="800" dirty="0" smtClean="0">
              <a:solidFill>
                <a:srgbClr val="7030A0"/>
              </a:solidFill>
              <a:latin typeface="Liberation Sans"/>
            </a:endParaRPr>
          </a:p>
          <a:p>
            <a:r>
              <a:rPr lang="en-US" sz="2800" dirty="0" smtClean="0">
                <a:solidFill>
                  <a:srgbClr val="7030A0"/>
                </a:solidFill>
                <a:latin typeface="Liberation Sans"/>
              </a:rPr>
              <a:t>Also enhances our </a:t>
            </a:r>
            <a:r>
              <a:rPr lang="en-US" sz="2800" dirty="0">
                <a:solidFill>
                  <a:srgbClr val="7030A0"/>
                </a:solidFill>
                <a:latin typeface="Liberation Sans"/>
              </a:rPr>
              <a:t>memory for knowing where to find it </a:t>
            </a:r>
            <a:r>
              <a:rPr lang="en-US" sz="2800" dirty="0" smtClean="0">
                <a:solidFill>
                  <a:srgbClr val="7030A0"/>
                </a:solidFill>
                <a:latin typeface="Liberation Sans"/>
              </a:rPr>
              <a:t>online</a:t>
            </a:r>
            <a:r>
              <a:rPr lang="en-US" sz="2800" dirty="0">
                <a:solidFill>
                  <a:srgbClr val="7030A0"/>
                </a:solidFill>
                <a:latin typeface="Liberation Sans"/>
              </a:rPr>
              <a:t> </a:t>
            </a:r>
            <a:r>
              <a:rPr lang="en-US" sz="2800" dirty="0" smtClean="0">
                <a:solidFill>
                  <a:srgbClr val="7030A0"/>
                </a:solidFill>
                <a:latin typeface="Liberation Sans"/>
              </a:rPr>
              <a:t>(</a:t>
            </a:r>
            <a:r>
              <a:rPr lang="en-US" sz="2800" dirty="0">
                <a:solidFill>
                  <a:srgbClr val="7030A0"/>
                </a:solidFill>
                <a:latin typeface="Liberation Sans"/>
              </a:rPr>
              <a:t>Sparrow et </a:t>
            </a:r>
            <a:r>
              <a:rPr lang="en-US" sz="2800" dirty="0" smtClean="0">
                <a:solidFill>
                  <a:srgbClr val="7030A0"/>
                </a:solidFill>
                <a:latin typeface="Liberation Sans"/>
              </a:rPr>
              <a:t>al,2011)</a:t>
            </a:r>
          </a:p>
          <a:p>
            <a:endParaRPr lang="en-US" sz="800" dirty="0" smtClean="0">
              <a:solidFill>
                <a:srgbClr val="7030A0"/>
              </a:solidFill>
              <a:latin typeface="Liberation Sans"/>
            </a:endParaRPr>
          </a:p>
          <a:p>
            <a:r>
              <a:rPr lang="en-GB" sz="2800" dirty="0" smtClean="0">
                <a:solidFill>
                  <a:srgbClr val="7030A0"/>
                </a:solidFill>
                <a:latin typeface="Liberation Sans"/>
              </a:rPr>
              <a:t>What are implications </a:t>
            </a:r>
            <a:r>
              <a:rPr lang="en-GB" sz="2800" dirty="0">
                <a:solidFill>
                  <a:srgbClr val="7030A0"/>
                </a:solidFill>
                <a:latin typeface="Liberation Sans"/>
              </a:rPr>
              <a:t>for </a:t>
            </a:r>
            <a:r>
              <a:rPr lang="en-GB" sz="2800" dirty="0" smtClean="0">
                <a:solidFill>
                  <a:srgbClr val="7030A0"/>
                </a:solidFill>
                <a:latin typeface="Liberation Sans"/>
              </a:rPr>
              <a:t>designing technologies </a:t>
            </a:r>
            <a:r>
              <a:rPr lang="en-GB" sz="2800" dirty="0">
                <a:solidFill>
                  <a:srgbClr val="7030A0"/>
                </a:solidFill>
                <a:latin typeface="Liberation Sans"/>
              </a:rPr>
              <a:t>to support </a:t>
            </a:r>
            <a:r>
              <a:rPr lang="en-GB" sz="2800" i="1" dirty="0">
                <a:solidFill>
                  <a:srgbClr val="7030A0"/>
                </a:solidFill>
                <a:latin typeface="Liberation Sans"/>
              </a:rPr>
              <a:t>how</a:t>
            </a:r>
            <a:r>
              <a:rPr lang="en-GB" sz="2800" dirty="0">
                <a:solidFill>
                  <a:srgbClr val="7030A0"/>
                </a:solidFill>
                <a:latin typeface="Liberation Sans"/>
              </a:rPr>
              <a:t> </a:t>
            </a:r>
            <a:r>
              <a:rPr lang="en-GB" sz="2800" dirty="0" smtClean="0">
                <a:solidFill>
                  <a:srgbClr val="7030A0"/>
                </a:solidFill>
                <a:latin typeface="Liberation Sans"/>
              </a:rPr>
              <a:t>people </a:t>
            </a:r>
            <a:r>
              <a:rPr lang="en-GB" sz="2800" dirty="0">
                <a:solidFill>
                  <a:srgbClr val="7030A0"/>
                </a:solidFill>
                <a:latin typeface="Liberation Sans"/>
              </a:rPr>
              <a:t>will learn, and </a:t>
            </a:r>
            <a:r>
              <a:rPr lang="en-GB" sz="2800" i="1" dirty="0">
                <a:solidFill>
                  <a:srgbClr val="7030A0"/>
                </a:solidFill>
                <a:latin typeface="Liberation Sans"/>
              </a:rPr>
              <a:t>what</a:t>
            </a:r>
            <a:r>
              <a:rPr lang="en-GB" sz="2800" dirty="0">
                <a:solidFill>
                  <a:srgbClr val="7030A0"/>
                </a:solidFill>
                <a:latin typeface="Liberation Sans"/>
              </a:rPr>
              <a:t> they </a:t>
            </a:r>
            <a:r>
              <a:rPr lang="en-GB" sz="2800" dirty="0" smtClean="0">
                <a:solidFill>
                  <a:srgbClr val="7030A0"/>
                </a:solidFill>
                <a:latin typeface="Liberation Sans"/>
              </a:rPr>
              <a:t>learn</a:t>
            </a:r>
            <a:r>
              <a:rPr lang="en-GB" sz="2800" dirty="0">
                <a:solidFill>
                  <a:srgbClr val="7030A0"/>
                </a:solidFill>
                <a:latin typeface="Liberation Sans"/>
              </a:rPr>
              <a:t>?</a:t>
            </a:r>
            <a:endParaRPr lang="en-US" sz="2800" dirty="0">
              <a:solidFill>
                <a:srgbClr val="7030A0"/>
              </a:solidFill>
              <a:latin typeface="Liberation Sans"/>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7" name="Slide Number Placeholder 6"/>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30</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47841390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2" name="Title 1"/>
          <p:cNvSpPr>
            <a:spLocks noGrp="1"/>
          </p:cNvSpPr>
          <p:nvPr>
            <p:ph type="title" idx="4294967295"/>
          </p:nvPr>
        </p:nvSpPr>
        <p:spPr/>
        <p:txBody>
          <a:bodyPr/>
          <a:lstStyle/>
          <a:p>
            <a:pPr eaLnBrk="1" hangingPunct="1"/>
            <a:r>
              <a:rPr lang="en-GB">
                <a:latin typeface="Liberation Sans"/>
              </a:rPr>
              <a:t>Design implications</a:t>
            </a:r>
          </a:p>
        </p:txBody>
      </p:sp>
      <p:sp>
        <p:nvSpPr>
          <p:cNvPr id="78853" name="Content Placeholder 2"/>
          <p:cNvSpPr>
            <a:spLocks noGrp="1"/>
          </p:cNvSpPr>
          <p:nvPr>
            <p:ph idx="4294967295"/>
          </p:nvPr>
        </p:nvSpPr>
        <p:spPr/>
        <p:txBody>
          <a:bodyPr/>
          <a:lstStyle/>
          <a:p>
            <a:pPr eaLnBrk="1" hangingPunct="1"/>
            <a:r>
              <a:rPr lang="en-GB" dirty="0">
                <a:solidFill>
                  <a:srgbClr val="FF0000"/>
                </a:solidFill>
                <a:latin typeface="Liberation Sans"/>
              </a:rPr>
              <a:t>Design interfaces that encourage </a:t>
            </a:r>
            <a:r>
              <a:rPr lang="en-GB" dirty="0" smtClean="0">
                <a:solidFill>
                  <a:srgbClr val="FF0000"/>
                </a:solidFill>
                <a:latin typeface="Liberation Sans"/>
              </a:rPr>
              <a:t>exploration</a:t>
            </a:r>
          </a:p>
          <a:p>
            <a:pPr eaLnBrk="1" hangingPunct="1"/>
            <a:endParaRPr lang="en-GB" sz="1200" dirty="0">
              <a:solidFill>
                <a:srgbClr val="FF0000"/>
              </a:solidFill>
              <a:latin typeface="Liberation Sans"/>
            </a:endParaRPr>
          </a:p>
          <a:p>
            <a:pPr eaLnBrk="1" hangingPunct="1"/>
            <a:r>
              <a:rPr lang="en-GB" dirty="0">
                <a:solidFill>
                  <a:srgbClr val="FF0000"/>
                </a:solidFill>
                <a:latin typeface="Liberation Sans"/>
              </a:rPr>
              <a:t>Design interfaces that constrain and guide learners </a:t>
            </a:r>
            <a:endParaRPr lang="en-GB" dirty="0" smtClean="0">
              <a:solidFill>
                <a:srgbClr val="FF0000"/>
              </a:solidFill>
              <a:latin typeface="Liberation Sans"/>
            </a:endParaRPr>
          </a:p>
          <a:p>
            <a:pPr eaLnBrk="1" hangingPunct="1"/>
            <a:endParaRPr lang="en-GB" sz="1200" dirty="0">
              <a:solidFill>
                <a:srgbClr val="FF0000"/>
              </a:solidFill>
              <a:latin typeface="Liberation Sans"/>
            </a:endParaRPr>
          </a:p>
          <a:p>
            <a:pPr eaLnBrk="1" hangingPunct="1"/>
            <a:r>
              <a:rPr lang="en-GB" dirty="0">
                <a:solidFill>
                  <a:srgbClr val="FF0000"/>
                </a:solidFill>
                <a:latin typeface="Liberation Sans"/>
              </a:rPr>
              <a:t>Dynamically linking concepts and representations can facilitate the learning of complex material</a:t>
            </a:r>
          </a:p>
          <a:p>
            <a:pPr eaLnBrk="1" hangingPunct="1"/>
            <a:endParaRPr lang="en-GB" dirty="0">
              <a:latin typeface="Liberation Sans"/>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31</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36188063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4" name="Title 1"/>
          <p:cNvSpPr>
            <a:spLocks noGrp="1"/>
          </p:cNvSpPr>
          <p:nvPr>
            <p:ph type="title" idx="4294967295"/>
          </p:nvPr>
        </p:nvSpPr>
        <p:spPr/>
        <p:txBody>
          <a:bodyPr>
            <a:normAutofit fontScale="90000"/>
          </a:bodyPr>
          <a:lstStyle/>
          <a:p>
            <a:pPr eaLnBrk="1" hangingPunct="1"/>
            <a:r>
              <a:rPr lang="en-GB">
                <a:latin typeface="Liberation Sans"/>
              </a:rPr>
              <a:t>Reading, speaking, and listening </a:t>
            </a:r>
          </a:p>
        </p:txBody>
      </p:sp>
      <p:sp>
        <p:nvSpPr>
          <p:cNvPr id="76805" name="Content Placeholder 2"/>
          <p:cNvSpPr>
            <a:spLocks noGrp="1"/>
          </p:cNvSpPr>
          <p:nvPr>
            <p:ph idx="4294967295"/>
          </p:nvPr>
        </p:nvSpPr>
        <p:spPr>
          <a:xfrm>
            <a:off x="457200" y="1828800"/>
            <a:ext cx="8229600" cy="4525963"/>
          </a:xfrm>
        </p:spPr>
        <p:txBody>
          <a:bodyPr/>
          <a:lstStyle/>
          <a:p>
            <a:pPr eaLnBrk="1" hangingPunct="1"/>
            <a:r>
              <a:rPr lang="en-GB" sz="2800" dirty="0">
                <a:latin typeface="Liberation Sans"/>
              </a:rPr>
              <a:t>The ease with which people can read, listen, or speak </a:t>
            </a:r>
            <a:r>
              <a:rPr lang="en-GB" sz="2800" dirty="0" smtClean="0">
                <a:latin typeface="Liberation Sans"/>
              </a:rPr>
              <a:t>differs</a:t>
            </a:r>
          </a:p>
          <a:p>
            <a:pPr eaLnBrk="1" hangingPunct="1"/>
            <a:endParaRPr lang="en-GB" sz="1200" dirty="0">
              <a:latin typeface="Liberation Sans"/>
            </a:endParaRPr>
          </a:p>
          <a:p>
            <a:pPr lvl="1" eaLnBrk="1" hangingPunct="1"/>
            <a:r>
              <a:rPr lang="en-GB" sz="2400" dirty="0">
                <a:solidFill>
                  <a:schemeClr val="accent1"/>
                </a:solidFill>
                <a:latin typeface="Liberation Sans"/>
                <a:ea typeface="ＭＳ Ｐゴシック" charset="0"/>
              </a:rPr>
              <a:t>Many prefer listening to </a:t>
            </a:r>
            <a:r>
              <a:rPr lang="en-GB" sz="2400" dirty="0" smtClean="0">
                <a:solidFill>
                  <a:schemeClr val="accent1"/>
                </a:solidFill>
                <a:latin typeface="Liberation Sans"/>
                <a:ea typeface="ＭＳ Ｐゴシック" charset="0"/>
              </a:rPr>
              <a:t>reading</a:t>
            </a:r>
          </a:p>
          <a:p>
            <a:pPr lvl="1" eaLnBrk="1" hangingPunct="1"/>
            <a:endParaRPr lang="en-GB" sz="800" dirty="0">
              <a:solidFill>
                <a:schemeClr val="accent1"/>
              </a:solidFill>
              <a:latin typeface="Liberation Sans"/>
              <a:ea typeface="ＭＳ Ｐゴシック" charset="0"/>
            </a:endParaRPr>
          </a:p>
          <a:p>
            <a:pPr lvl="1" eaLnBrk="1" hangingPunct="1"/>
            <a:r>
              <a:rPr lang="en-GB" sz="2400" dirty="0">
                <a:solidFill>
                  <a:schemeClr val="accent1"/>
                </a:solidFill>
                <a:latin typeface="Liberation Sans"/>
                <a:ea typeface="ＭＳ Ｐゴシック" charset="0"/>
              </a:rPr>
              <a:t>Reading can be quicker than speaking or </a:t>
            </a:r>
            <a:r>
              <a:rPr lang="en-GB" sz="2400" dirty="0" smtClean="0">
                <a:solidFill>
                  <a:schemeClr val="accent1"/>
                </a:solidFill>
                <a:latin typeface="Liberation Sans"/>
                <a:ea typeface="ＭＳ Ｐゴシック" charset="0"/>
              </a:rPr>
              <a:t>listening</a:t>
            </a:r>
          </a:p>
          <a:p>
            <a:pPr lvl="1" eaLnBrk="1" hangingPunct="1"/>
            <a:endParaRPr lang="en-GB" sz="800" dirty="0">
              <a:solidFill>
                <a:schemeClr val="accent1"/>
              </a:solidFill>
              <a:latin typeface="Liberation Sans"/>
              <a:ea typeface="ＭＳ Ｐゴシック" charset="0"/>
            </a:endParaRPr>
          </a:p>
          <a:p>
            <a:pPr lvl="1" eaLnBrk="1" hangingPunct="1"/>
            <a:r>
              <a:rPr lang="en-GB" sz="2400" dirty="0">
                <a:solidFill>
                  <a:schemeClr val="accent1"/>
                </a:solidFill>
                <a:latin typeface="Liberation Sans"/>
                <a:ea typeface="ＭＳ Ｐゴシック" charset="0"/>
              </a:rPr>
              <a:t>Listening requires less cognitive effort than reading or speaking </a:t>
            </a:r>
            <a:endParaRPr lang="en-GB" sz="2400" dirty="0" smtClean="0">
              <a:solidFill>
                <a:schemeClr val="accent1"/>
              </a:solidFill>
              <a:latin typeface="Liberation Sans"/>
              <a:ea typeface="ＭＳ Ｐゴシック" charset="0"/>
            </a:endParaRPr>
          </a:p>
          <a:p>
            <a:pPr lvl="1" eaLnBrk="1" hangingPunct="1"/>
            <a:endParaRPr lang="en-GB" sz="800" dirty="0">
              <a:solidFill>
                <a:schemeClr val="accent1"/>
              </a:solidFill>
              <a:latin typeface="Liberation Sans"/>
              <a:ea typeface="ＭＳ Ｐゴシック" charset="0"/>
            </a:endParaRPr>
          </a:p>
          <a:p>
            <a:pPr lvl="1" eaLnBrk="1" hangingPunct="1"/>
            <a:r>
              <a:rPr lang="en-GB" sz="2400" dirty="0">
                <a:solidFill>
                  <a:schemeClr val="accent1"/>
                </a:solidFill>
                <a:latin typeface="Liberation Sans"/>
                <a:ea typeface="ＭＳ Ｐゴシック" charset="0"/>
              </a:rPr>
              <a:t>Dyslexics have difficulties understanding and recognizing written words </a:t>
            </a:r>
          </a:p>
          <a:p>
            <a:pPr lvl="1" eaLnBrk="1" hangingPunct="1"/>
            <a:endParaRPr lang="en-GB" dirty="0">
              <a:latin typeface="Liberation Sans"/>
              <a:ea typeface="ＭＳ Ｐゴシック" charset="0"/>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32</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84239226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8" name="Title 1"/>
          <p:cNvSpPr>
            <a:spLocks noGrp="1"/>
          </p:cNvSpPr>
          <p:nvPr>
            <p:ph type="title" idx="4294967295"/>
          </p:nvPr>
        </p:nvSpPr>
        <p:spPr/>
        <p:txBody>
          <a:bodyPr/>
          <a:lstStyle/>
          <a:p>
            <a:pPr eaLnBrk="1" hangingPunct="1"/>
            <a:r>
              <a:rPr lang="en-GB">
                <a:latin typeface="Liberation Sans"/>
              </a:rPr>
              <a:t>Applications</a:t>
            </a:r>
          </a:p>
        </p:txBody>
      </p:sp>
      <p:sp>
        <p:nvSpPr>
          <p:cNvPr id="77829" name="Content Placeholder 2"/>
          <p:cNvSpPr>
            <a:spLocks noGrp="1"/>
          </p:cNvSpPr>
          <p:nvPr>
            <p:ph idx="4294967295"/>
          </p:nvPr>
        </p:nvSpPr>
        <p:spPr/>
        <p:txBody>
          <a:bodyPr/>
          <a:lstStyle/>
          <a:p>
            <a:pPr eaLnBrk="1" hangingPunct="1"/>
            <a:r>
              <a:rPr lang="en-US" sz="2400" dirty="0">
                <a:solidFill>
                  <a:srgbClr val="FF0000"/>
                </a:solidFill>
                <a:latin typeface="Liberation Sans"/>
              </a:rPr>
              <a:t>Speech-recognition systems allow users to interact with them by </a:t>
            </a:r>
            <a:r>
              <a:rPr lang="en-US" sz="2400" dirty="0" smtClean="0">
                <a:solidFill>
                  <a:srgbClr val="FF0000"/>
                </a:solidFill>
                <a:latin typeface="Liberation Sans"/>
              </a:rPr>
              <a:t>asking questions</a:t>
            </a:r>
          </a:p>
          <a:p>
            <a:pPr eaLnBrk="1" hangingPunct="1"/>
            <a:endParaRPr lang="en-US" sz="1200" dirty="0">
              <a:solidFill>
                <a:srgbClr val="FF0000"/>
              </a:solidFill>
              <a:latin typeface="Liberation Sans"/>
            </a:endParaRPr>
          </a:p>
          <a:p>
            <a:pPr lvl="1" eaLnBrk="1" hangingPunct="1"/>
            <a:r>
              <a:rPr lang="en-US" sz="2000" dirty="0">
                <a:solidFill>
                  <a:srgbClr val="FF0000"/>
                </a:solidFill>
                <a:latin typeface="Liberation Sans"/>
                <a:ea typeface="ＭＳ Ｐゴシック" charset="0"/>
              </a:rPr>
              <a:t>e.g. Google </a:t>
            </a:r>
            <a:r>
              <a:rPr lang="en-US" sz="2000" dirty="0" smtClean="0">
                <a:solidFill>
                  <a:srgbClr val="FF0000"/>
                </a:solidFill>
                <a:latin typeface="Liberation Sans"/>
                <a:ea typeface="ＭＳ Ｐゴシック" charset="0"/>
              </a:rPr>
              <a:t>Voice, Siri</a:t>
            </a:r>
          </a:p>
          <a:p>
            <a:pPr lvl="1" eaLnBrk="1" hangingPunct="1"/>
            <a:endParaRPr lang="en-US" sz="1200" dirty="0" smtClean="0">
              <a:solidFill>
                <a:srgbClr val="FF0000"/>
              </a:solidFill>
              <a:latin typeface="Liberation Sans"/>
              <a:ea typeface="ＭＳ Ｐゴシック" charset="0"/>
            </a:endParaRPr>
          </a:p>
          <a:p>
            <a:pPr eaLnBrk="1" hangingPunct="1"/>
            <a:r>
              <a:rPr lang="en-GB" sz="2400" dirty="0" smtClean="0">
                <a:solidFill>
                  <a:srgbClr val="FF0000"/>
                </a:solidFill>
                <a:latin typeface="Liberation Sans"/>
              </a:rPr>
              <a:t>Speech-output systems use artificially generated speech </a:t>
            </a:r>
          </a:p>
          <a:p>
            <a:pPr eaLnBrk="1" hangingPunct="1"/>
            <a:endParaRPr lang="en-GB" sz="1200" dirty="0" smtClean="0">
              <a:solidFill>
                <a:srgbClr val="FF0000"/>
              </a:solidFill>
              <a:latin typeface="Liberation Sans"/>
            </a:endParaRPr>
          </a:p>
          <a:p>
            <a:pPr lvl="1"/>
            <a:r>
              <a:rPr lang="en-GB" sz="2000" dirty="0" smtClean="0">
                <a:solidFill>
                  <a:srgbClr val="FF0000"/>
                </a:solidFill>
                <a:latin typeface="Liberation Sans"/>
              </a:rPr>
              <a:t>e.g</a:t>
            </a:r>
            <a:r>
              <a:rPr lang="en-GB" sz="2000" dirty="0">
                <a:solidFill>
                  <a:srgbClr val="FF0000"/>
                </a:solidFill>
                <a:latin typeface="Liberation Sans"/>
              </a:rPr>
              <a:t>. written-text-to-speech systems for the </a:t>
            </a:r>
            <a:r>
              <a:rPr lang="en-GB" sz="2000" dirty="0" smtClean="0">
                <a:solidFill>
                  <a:srgbClr val="FF0000"/>
                </a:solidFill>
                <a:latin typeface="Liberation Sans"/>
              </a:rPr>
              <a:t>blind</a:t>
            </a:r>
          </a:p>
          <a:p>
            <a:pPr lvl="1"/>
            <a:endParaRPr lang="en-GB" sz="1200" dirty="0">
              <a:solidFill>
                <a:srgbClr val="FF0000"/>
              </a:solidFill>
              <a:latin typeface="Liberation Sans"/>
            </a:endParaRPr>
          </a:p>
          <a:p>
            <a:pPr eaLnBrk="1" hangingPunct="1"/>
            <a:r>
              <a:rPr lang="en-GB" sz="2400" dirty="0">
                <a:solidFill>
                  <a:srgbClr val="FF0000"/>
                </a:solidFill>
                <a:latin typeface="Liberation Sans"/>
              </a:rPr>
              <a:t>Natural-language systems enable users to type in questions and give text-based responses </a:t>
            </a:r>
            <a:endParaRPr lang="en-GB" sz="2400" dirty="0" smtClean="0">
              <a:solidFill>
                <a:srgbClr val="FF0000"/>
              </a:solidFill>
              <a:latin typeface="Liberation Sans"/>
            </a:endParaRPr>
          </a:p>
          <a:p>
            <a:pPr eaLnBrk="1" hangingPunct="1"/>
            <a:endParaRPr lang="en-GB" sz="1200" dirty="0">
              <a:solidFill>
                <a:srgbClr val="FF0000"/>
              </a:solidFill>
              <a:latin typeface="Liberation Sans"/>
            </a:endParaRPr>
          </a:p>
          <a:p>
            <a:pPr lvl="1" eaLnBrk="1" hangingPunct="1"/>
            <a:r>
              <a:rPr lang="en-GB" sz="2000" dirty="0">
                <a:solidFill>
                  <a:srgbClr val="FF0000"/>
                </a:solidFill>
                <a:latin typeface="Liberation Sans"/>
                <a:ea typeface="ＭＳ Ｐゴシック" charset="0"/>
              </a:rPr>
              <a:t>e.g. Ask search engine </a:t>
            </a:r>
          </a:p>
          <a:p>
            <a:pPr eaLnBrk="1" hangingPunct="1"/>
            <a:endParaRPr lang="en-GB" sz="2400" dirty="0">
              <a:latin typeface="Liberation Sans"/>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33</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3315922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80" name="Title 1"/>
          <p:cNvSpPr>
            <a:spLocks noGrp="1"/>
          </p:cNvSpPr>
          <p:nvPr>
            <p:ph type="title" idx="4294967295"/>
          </p:nvPr>
        </p:nvSpPr>
        <p:spPr/>
        <p:txBody>
          <a:bodyPr/>
          <a:lstStyle/>
          <a:p>
            <a:pPr eaLnBrk="1" hangingPunct="1"/>
            <a:r>
              <a:rPr lang="en-GB">
                <a:latin typeface="Liberation Sans"/>
              </a:rPr>
              <a:t>Design implications</a:t>
            </a:r>
          </a:p>
        </p:txBody>
      </p:sp>
      <p:sp>
        <p:nvSpPr>
          <p:cNvPr id="75781" name="Content Placeholder 2"/>
          <p:cNvSpPr>
            <a:spLocks noGrp="1"/>
          </p:cNvSpPr>
          <p:nvPr>
            <p:ph idx="4294967295"/>
          </p:nvPr>
        </p:nvSpPr>
        <p:spPr/>
        <p:txBody>
          <a:bodyPr>
            <a:normAutofit lnSpcReduction="10000"/>
          </a:bodyPr>
          <a:lstStyle/>
          <a:p>
            <a:pPr eaLnBrk="1" hangingPunct="1"/>
            <a:r>
              <a:rPr lang="en-US" dirty="0">
                <a:solidFill>
                  <a:srgbClr val="FF0000"/>
                </a:solidFill>
                <a:latin typeface="Liberation Sans"/>
              </a:rPr>
              <a:t>Speech-based menus and instructions should be short </a:t>
            </a:r>
            <a:endParaRPr lang="en-US" dirty="0" smtClean="0">
              <a:solidFill>
                <a:srgbClr val="FF0000"/>
              </a:solidFill>
              <a:latin typeface="Liberation Sans"/>
            </a:endParaRPr>
          </a:p>
          <a:p>
            <a:pPr eaLnBrk="1" hangingPunct="1"/>
            <a:endParaRPr lang="en-US" sz="1200" dirty="0">
              <a:solidFill>
                <a:srgbClr val="FF0000"/>
              </a:solidFill>
              <a:latin typeface="Liberation Sans"/>
            </a:endParaRPr>
          </a:p>
          <a:p>
            <a:pPr eaLnBrk="1" hangingPunct="1"/>
            <a:r>
              <a:rPr lang="en-US" dirty="0">
                <a:solidFill>
                  <a:srgbClr val="FF0000"/>
                </a:solidFill>
                <a:latin typeface="Liberation Sans"/>
              </a:rPr>
              <a:t>Accentuate the intonation of artificially generated speech </a:t>
            </a:r>
            <a:r>
              <a:rPr lang="en-US" dirty="0" smtClean="0">
                <a:solidFill>
                  <a:srgbClr val="FF0000"/>
                </a:solidFill>
                <a:latin typeface="Liberation Sans"/>
              </a:rPr>
              <a:t>voices</a:t>
            </a:r>
          </a:p>
          <a:p>
            <a:pPr eaLnBrk="1" hangingPunct="1"/>
            <a:endParaRPr lang="en-US" sz="1200" dirty="0">
              <a:solidFill>
                <a:srgbClr val="FF0000"/>
              </a:solidFill>
              <a:latin typeface="Liberation Sans"/>
            </a:endParaRPr>
          </a:p>
          <a:p>
            <a:pPr lvl="1" eaLnBrk="1" hangingPunct="1"/>
            <a:r>
              <a:rPr lang="en-US" dirty="0">
                <a:solidFill>
                  <a:srgbClr val="FF0000"/>
                </a:solidFill>
                <a:latin typeface="Liberation Sans"/>
                <a:ea typeface="ＭＳ Ｐゴシック" charset="0"/>
              </a:rPr>
              <a:t>they are harder to understand than human </a:t>
            </a:r>
            <a:r>
              <a:rPr lang="en-US" dirty="0" smtClean="0">
                <a:solidFill>
                  <a:srgbClr val="FF0000"/>
                </a:solidFill>
                <a:latin typeface="Liberation Sans"/>
                <a:ea typeface="ＭＳ Ｐゴシック" charset="0"/>
              </a:rPr>
              <a:t>voices</a:t>
            </a:r>
          </a:p>
          <a:p>
            <a:pPr lvl="1" eaLnBrk="1" hangingPunct="1"/>
            <a:endParaRPr lang="en-US" sz="1300" dirty="0">
              <a:solidFill>
                <a:srgbClr val="FF0000"/>
              </a:solidFill>
              <a:latin typeface="Liberation Sans"/>
              <a:ea typeface="ＭＳ Ｐゴシック" charset="0"/>
            </a:endParaRPr>
          </a:p>
          <a:p>
            <a:pPr eaLnBrk="1" hangingPunct="1"/>
            <a:r>
              <a:rPr lang="en-US" dirty="0">
                <a:solidFill>
                  <a:srgbClr val="FF0000"/>
                </a:solidFill>
                <a:latin typeface="Liberation Sans"/>
              </a:rPr>
              <a:t>Provide opportunities for making text large on a screen</a:t>
            </a:r>
          </a:p>
          <a:p>
            <a:pPr eaLnBrk="1" hangingPunct="1"/>
            <a:endParaRPr lang="en-GB" dirty="0">
              <a:latin typeface="Liberation Sans"/>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34</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56459033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6" name="Title 1"/>
          <p:cNvSpPr>
            <a:spLocks noGrp="1"/>
          </p:cNvSpPr>
          <p:nvPr>
            <p:ph type="title" idx="4294967295"/>
          </p:nvPr>
        </p:nvSpPr>
        <p:spPr>
          <a:xfrm>
            <a:off x="685800" y="762000"/>
            <a:ext cx="7772400" cy="1143000"/>
          </a:xfrm>
        </p:spPr>
        <p:txBody>
          <a:bodyPr>
            <a:normAutofit fontScale="90000"/>
          </a:bodyPr>
          <a:lstStyle/>
          <a:p>
            <a:pPr eaLnBrk="1" hangingPunct="1"/>
            <a:r>
              <a:rPr lang="en-GB" sz="3600">
                <a:latin typeface="Liberation Sans"/>
              </a:rPr>
              <a:t>Problem-solving, planning, reasoning and decision-making </a:t>
            </a:r>
            <a:r>
              <a:rPr lang="en-GB" b="1">
                <a:latin typeface="Liberation Sans"/>
              </a:rPr>
              <a:t/>
            </a:r>
            <a:br>
              <a:rPr lang="en-GB" b="1">
                <a:latin typeface="Liberation Sans"/>
              </a:rPr>
            </a:br>
            <a:endParaRPr lang="en-GB">
              <a:latin typeface="Liberation Sans"/>
            </a:endParaRPr>
          </a:p>
        </p:txBody>
      </p:sp>
      <p:sp>
        <p:nvSpPr>
          <p:cNvPr id="79877" name="Content Placeholder 2"/>
          <p:cNvSpPr>
            <a:spLocks noGrp="1"/>
          </p:cNvSpPr>
          <p:nvPr>
            <p:ph idx="4294967295"/>
          </p:nvPr>
        </p:nvSpPr>
        <p:spPr>
          <a:xfrm>
            <a:off x="685800" y="2133600"/>
            <a:ext cx="7772400" cy="4114800"/>
          </a:xfrm>
        </p:spPr>
        <p:txBody>
          <a:bodyPr/>
          <a:lstStyle/>
          <a:p>
            <a:pPr eaLnBrk="1" hangingPunct="1"/>
            <a:r>
              <a:rPr lang="en-GB" sz="2400" dirty="0">
                <a:solidFill>
                  <a:srgbClr val="FF0000"/>
                </a:solidFill>
                <a:latin typeface="Liberation Sans"/>
              </a:rPr>
              <a:t>All involves reflective cognition</a:t>
            </a:r>
          </a:p>
          <a:p>
            <a:pPr lvl="1" eaLnBrk="1" hangingPunct="1"/>
            <a:r>
              <a:rPr lang="en-GB" sz="2400" dirty="0">
                <a:solidFill>
                  <a:srgbClr val="FF0000"/>
                </a:solidFill>
                <a:latin typeface="Liberation Sans"/>
                <a:ea typeface="ＭＳ Ｐゴシック" charset="0"/>
              </a:rPr>
              <a:t>e.g. thinking about what to do, what the options are, and the consequences </a:t>
            </a:r>
          </a:p>
          <a:p>
            <a:pPr eaLnBrk="1" hangingPunct="1"/>
            <a:r>
              <a:rPr lang="en-GB" sz="2400" dirty="0">
                <a:solidFill>
                  <a:srgbClr val="FF0000"/>
                </a:solidFill>
                <a:latin typeface="Liberation Sans"/>
              </a:rPr>
              <a:t>Often involves conscious processes, discussion with others (or oneself), and the use of </a:t>
            </a:r>
            <a:r>
              <a:rPr lang="en-GB" sz="2400" dirty="0" smtClean="0">
                <a:solidFill>
                  <a:srgbClr val="FF0000"/>
                </a:solidFill>
                <a:latin typeface="Liberation Sans"/>
              </a:rPr>
              <a:t>artefacts </a:t>
            </a:r>
            <a:endParaRPr lang="en-GB" sz="2400" dirty="0">
              <a:solidFill>
                <a:srgbClr val="FF0000"/>
              </a:solidFill>
              <a:latin typeface="Liberation Sans"/>
            </a:endParaRPr>
          </a:p>
          <a:p>
            <a:pPr lvl="1" eaLnBrk="1" hangingPunct="1"/>
            <a:r>
              <a:rPr lang="en-GB" sz="2400" dirty="0">
                <a:solidFill>
                  <a:srgbClr val="FF0000"/>
                </a:solidFill>
                <a:latin typeface="Liberation Sans"/>
                <a:ea typeface="ＭＳ Ｐゴシック" charset="0"/>
              </a:rPr>
              <a:t>e.g. maps, books, pen and paper  </a:t>
            </a:r>
          </a:p>
          <a:p>
            <a:pPr eaLnBrk="1" hangingPunct="1"/>
            <a:r>
              <a:rPr lang="en-GB" sz="2400" dirty="0">
                <a:solidFill>
                  <a:srgbClr val="FF0000"/>
                </a:solidFill>
                <a:latin typeface="Liberation Sans"/>
              </a:rPr>
              <a:t>May involve working through different scenarios and deciding which is best option</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35</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96887806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0" name="Title 1"/>
          <p:cNvSpPr>
            <a:spLocks noGrp="1"/>
          </p:cNvSpPr>
          <p:nvPr>
            <p:ph type="title" idx="4294967295"/>
          </p:nvPr>
        </p:nvSpPr>
        <p:spPr/>
        <p:txBody>
          <a:bodyPr/>
          <a:lstStyle/>
          <a:p>
            <a:pPr eaLnBrk="1" hangingPunct="1"/>
            <a:r>
              <a:rPr lang="en-GB">
                <a:latin typeface="Liberation Sans"/>
              </a:rPr>
              <a:t>Design implications</a:t>
            </a:r>
          </a:p>
        </p:txBody>
      </p:sp>
      <p:sp>
        <p:nvSpPr>
          <p:cNvPr id="80901" name="Content Placeholder 2"/>
          <p:cNvSpPr>
            <a:spLocks noGrp="1"/>
          </p:cNvSpPr>
          <p:nvPr>
            <p:ph idx="4294967295"/>
          </p:nvPr>
        </p:nvSpPr>
        <p:spPr/>
        <p:txBody>
          <a:bodyPr/>
          <a:lstStyle/>
          <a:p>
            <a:pPr eaLnBrk="1" hangingPunct="1"/>
            <a:r>
              <a:rPr lang="en-GB" sz="2800" dirty="0">
                <a:solidFill>
                  <a:srgbClr val="FF0000"/>
                </a:solidFill>
                <a:latin typeface="Liberation Sans"/>
              </a:rPr>
              <a:t>Provide additional information/functions for users who wish to understand more about how to carry out an activity more effectively</a:t>
            </a:r>
          </a:p>
          <a:p>
            <a:pPr eaLnBrk="1" hangingPunct="1"/>
            <a:endParaRPr lang="en-GB" sz="2800" dirty="0">
              <a:solidFill>
                <a:srgbClr val="FF0000"/>
              </a:solidFill>
              <a:latin typeface="Liberation Sans"/>
            </a:endParaRPr>
          </a:p>
          <a:p>
            <a:pPr eaLnBrk="1" hangingPunct="1"/>
            <a:r>
              <a:rPr lang="en-GB" sz="2800" dirty="0">
                <a:solidFill>
                  <a:srgbClr val="FF0000"/>
                </a:solidFill>
                <a:latin typeface="Liberation Sans"/>
              </a:rPr>
              <a:t>Use simple computational aids to support rapid decision-making and planning for users on the move</a:t>
            </a:r>
          </a:p>
          <a:p>
            <a:pPr eaLnBrk="1" hangingPunct="1"/>
            <a:endParaRPr lang="en-GB" dirty="0">
              <a:latin typeface="Liberation Sans"/>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36</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29129828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latin typeface="Liberation Sans"/>
              </a:rPr>
              <a:t>Dilemma</a:t>
            </a:r>
            <a:endParaRPr lang="en-US" dirty="0">
              <a:latin typeface="Liberation Sans"/>
            </a:endParaRPr>
          </a:p>
        </p:txBody>
      </p:sp>
      <p:sp>
        <p:nvSpPr>
          <p:cNvPr id="6" name="Content Placeholder 5"/>
          <p:cNvSpPr>
            <a:spLocks noGrp="1"/>
          </p:cNvSpPr>
          <p:nvPr>
            <p:ph idx="1"/>
          </p:nvPr>
        </p:nvSpPr>
        <p:spPr/>
        <p:txBody>
          <a:bodyPr>
            <a:normAutofit fontScale="92500" lnSpcReduction="20000"/>
          </a:bodyPr>
          <a:lstStyle/>
          <a:p>
            <a:r>
              <a:rPr lang="en-US" dirty="0" smtClean="0">
                <a:solidFill>
                  <a:srgbClr val="7030A0"/>
                </a:solidFill>
                <a:latin typeface="Liberation Sans"/>
              </a:rPr>
              <a:t>The app </a:t>
            </a:r>
            <a:r>
              <a:rPr lang="en-US" dirty="0">
                <a:solidFill>
                  <a:srgbClr val="7030A0"/>
                </a:solidFill>
                <a:latin typeface="Liberation Sans"/>
              </a:rPr>
              <a:t>mentality developing in the psyche of the younger generation is making it worse </a:t>
            </a:r>
            <a:r>
              <a:rPr lang="en-US" dirty="0" smtClean="0">
                <a:solidFill>
                  <a:srgbClr val="7030A0"/>
                </a:solidFill>
                <a:latin typeface="Liberation Sans"/>
              </a:rPr>
              <a:t>for them </a:t>
            </a:r>
            <a:r>
              <a:rPr lang="en-US" dirty="0">
                <a:solidFill>
                  <a:srgbClr val="7030A0"/>
                </a:solidFill>
                <a:latin typeface="Liberation Sans"/>
              </a:rPr>
              <a:t>to make their own decisions because they are becoming </a:t>
            </a:r>
            <a:r>
              <a:rPr lang="en-US" dirty="0" smtClean="0">
                <a:solidFill>
                  <a:srgbClr val="7030A0"/>
                </a:solidFill>
                <a:latin typeface="Liberation Sans"/>
              </a:rPr>
              <a:t>risk averse (</a:t>
            </a:r>
            <a:r>
              <a:rPr lang="en-US" dirty="0">
                <a:solidFill>
                  <a:srgbClr val="7030A0"/>
                </a:solidFill>
                <a:latin typeface="Liberation Sans"/>
              </a:rPr>
              <a:t>Gardner and </a:t>
            </a:r>
            <a:r>
              <a:rPr lang="en-US" dirty="0" smtClean="0">
                <a:solidFill>
                  <a:srgbClr val="7030A0"/>
                </a:solidFill>
                <a:latin typeface="Liberation Sans"/>
              </a:rPr>
              <a:t>Davis, 2013</a:t>
            </a:r>
            <a:r>
              <a:rPr lang="en-US" dirty="0">
                <a:solidFill>
                  <a:srgbClr val="7030A0"/>
                </a:solidFill>
                <a:latin typeface="Liberation Sans"/>
              </a:rPr>
              <a:t>) </a:t>
            </a:r>
            <a:endParaRPr lang="en-US" sz="1200" dirty="0" smtClean="0">
              <a:solidFill>
                <a:srgbClr val="7030A0"/>
              </a:solidFill>
              <a:latin typeface="Liberation Sans"/>
            </a:endParaRPr>
          </a:p>
          <a:p>
            <a:endParaRPr lang="en-US" sz="1500" dirty="0">
              <a:solidFill>
                <a:srgbClr val="7030A0"/>
              </a:solidFill>
              <a:latin typeface="Liberation Sans"/>
            </a:endParaRPr>
          </a:p>
          <a:p>
            <a:endParaRPr lang="en-US" sz="1300" dirty="0" smtClean="0">
              <a:solidFill>
                <a:srgbClr val="7030A0"/>
              </a:solidFill>
              <a:latin typeface="Liberation Sans"/>
            </a:endParaRPr>
          </a:p>
          <a:p>
            <a:r>
              <a:rPr lang="en-US" dirty="0">
                <a:solidFill>
                  <a:srgbClr val="7030A0"/>
                </a:solidFill>
                <a:latin typeface="Liberation Sans"/>
              </a:rPr>
              <a:t>R</a:t>
            </a:r>
            <a:r>
              <a:rPr lang="en-US" dirty="0" smtClean="0">
                <a:solidFill>
                  <a:srgbClr val="7030A0"/>
                </a:solidFill>
                <a:latin typeface="Liberation Sans"/>
              </a:rPr>
              <a:t>elying </a:t>
            </a:r>
            <a:r>
              <a:rPr lang="en-US" dirty="0">
                <a:solidFill>
                  <a:srgbClr val="7030A0"/>
                </a:solidFill>
                <a:latin typeface="Liberation Sans"/>
              </a:rPr>
              <a:t>on a multitude of apps means that </a:t>
            </a:r>
            <a:r>
              <a:rPr lang="en-US" dirty="0" smtClean="0">
                <a:solidFill>
                  <a:srgbClr val="7030A0"/>
                </a:solidFill>
                <a:latin typeface="Liberation Sans"/>
              </a:rPr>
              <a:t>they are </a:t>
            </a:r>
            <a:r>
              <a:rPr lang="en-US" dirty="0">
                <a:solidFill>
                  <a:srgbClr val="7030A0"/>
                </a:solidFill>
                <a:latin typeface="Liberation Sans"/>
              </a:rPr>
              <a:t>becoming increasingly more anxious about making decisions by </a:t>
            </a:r>
            <a:r>
              <a:rPr lang="en-US" dirty="0" smtClean="0">
                <a:solidFill>
                  <a:srgbClr val="7030A0"/>
                </a:solidFill>
                <a:latin typeface="Liberation Sans"/>
              </a:rPr>
              <a:t>themselves</a:t>
            </a:r>
          </a:p>
          <a:p>
            <a:endParaRPr lang="en-US" sz="1500" dirty="0" smtClean="0">
              <a:solidFill>
                <a:srgbClr val="7030A0"/>
              </a:solidFill>
              <a:latin typeface="Liberation Sans"/>
            </a:endParaRPr>
          </a:p>
          <a:p>
            <a:r>
              <a:rPr lang="en-US" dirty="0" smtClean="0">
                <a:solidFill>
                  <a:srgbClr val="7030A0"/>
                </a:solidFill>
                <a:latin typeface="Liberation Sans"/>
              </a:rPr>
              <a:t>Do you agree? </a:t>
            </a:r>
            <a:r>
              <a:rPr lang="en-US" dirty="0">
                <a:solidFill>
                  <a:srgbClr val="7030A0"/>
                </a:solidFill>
                <a:latin typeface="Liberation Sans"/>
              </a:rPr>
              <a:t>Can you think of an example?</a:t>
            </a:r>
          </a:p>
          <a:p>
            <a:endParaRPr lang="en-US" dirty="0">
              <a:latin typeface="Liberation Sans"/>
            </a:endParaRP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7" name="Slide Number Placeholder 6"/>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37</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26534341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4" name="Rectangle 2"/>
          <p:cNvSpPr>
            <a:spLocks noGrp="1" noChangeArrowheads="1"/>
          </p:cNvSpPr>
          <p:nvPr>
            <p:ph type="title" idx="4294967295"/>
          </p:nvPr>
        </p:nvSpPr>
        <p:spPr>
          <a:xfrm>
            <a:off x="685800" y="228600"/>
            <a:ext cx="7772400" cy="1143000"/>
          </a:xfrm>
        </p:spPr>
        <p:txBody>
          <a:bodyPr/>
          <a:lstStyle/>
          <a:p>
            <a:pPr eaLnBrk="1" hangingPunct="1"/>
            <a:r>
              <a:rPr lang="en-GB">
                <a:latin typeface="Liberation Sans"/>
              </a:rPr>
              <a:t>Mental models</a:t>
            </a:r>
          </a:p>
        </p:txBody>
      </p:sp>
      <p:sp>
        <p:nvSpPr>
          <p:cNvPr id="81925" name="Rectangle 3"/>
          <p:cNvSpPr>
            <a:spLocks noGrp="1" noChangeArrowheads="1"/>
          </p:cNvSpPr>
          <p:nvPr>
            <p:ph type="body" idx="4294967295"/>
          </p:nvPr>
        </p:nvSpPr>
        <p:spPr>
          <a:xfrm>
            <a:off x="457200" y="1600200"/>
            <a:ext cx="8382000" cy="4648200"/>
          </a:xfrm>
        </p:spPr>
        <p:txBody>
          <a:bodyPr/>
          <a:lstStyle/>
          <a:p>
            <a:pPr eaLnBrk="1" hangingPunct="1"/>
            <a:r>
              <a:rPr lang="en-GB" sz="2400" dirty="0">
                <a:latin typeface="Liberation Sans"/>
              </a:rPr>
              <a:t>Users develop an understanding of a system through learning about and using it</a:t>
            </a:r>
          </a:p>
          <a:p>
            <a:pPr eaLnBrk="1" hangingPunct="1"/>
            <a:endParaRPr lang="en-GB" sz="1200" dirty="0">
              <a:latin typeface="Liberation Sans"/>
            </a:endParaRPr>
          </a:p>
          <a:p>
            <a:pPr eaLnBrk="1" hangingPunct="1"/>
            <a:r>
              <a:rPr lang="en-GB" sz="2400" dirty="0">
                <a:latin typeface="Liberation Sans"/>
              </a:rPr>
              <a:t>Knowledge is sometimes described as a mental model</a:t>
            </a:r>
            <a:r>
              <a:rPr lang="en-GB" sz="2400" dirty="0" smtClean="0">
                <a:latin typeface="Liberation Sans"/>
              </a:rPr>
              <a:t>:</a:t>
            </a:r>
          </a:p>
          <a:p>
            <a:pPr eaLnBrk="1" hangingPunct="1"/>
            <a:endParaRPr lang="en-GB" sz="1200" dirty="0">
              <a:latin typeface="Liberation Sans"/>
            </a:endParaRPr>
          </a:p>
          <a:p>
            <a:pPr lvl="1" eaLnBrk="1" hangingPunct="1"/>
            <a:r>
              <a:rPr lang="en-GB" sz="2000" dirty="0">
                <a:solidFill>
                  <a:schemeClr val="accent1"/>
                </a:solidFill>
                <a:latin typeface="Liberation Sans"/>
                <a:ea typeface="ＭＳ Ｐゴシック" charset="0"/>
              </a:rPr>
              <a:t>How to use the system (what to do next</a:t>
            </a:r>
            <a:r>
              <a:rPr lang="en-GB" sz="2000" dirty="0" smtClean="0">
                <a:solidFill>
                  <a:schemeClr val="accent1"/>
                </a:solidFill>
                <a:latin typeface="Liberation Sans"/>
                <a:ea typeface="ＭＳ Ｐゴシック" charset="0"/>
              </a:rPr>
              <a:t>)</a:t>
            </a:r>
          </a:p>
          <a:p>
            <a:pPr lvl="1" eaLnBrk="1" hangingPunct="1"/>
            <a:endParaRPr lang="en-GB" sz="1200" dirty="0">
              <a:solidFill>
                <a:schemeClr val="accent1"/>
              </a:solidFill>
              <a:latin typeface="Liberation Sans"/>
              <a:ea typeface="ＭＳ Ｐゴシック" charset="0"/>
            </a:endParaRPr>
          </a:p>
          <a:p>
            <a:pPr lvl="1" eaLnBrk="1" hangingPunct="1"/>
            <a:r>
              <a:rPr lang="en-GB" sz="2000" dirty="0">
                <a:solidFill>
                  <a:schemeClr val="accent1"/>
                </a:solidFill>
                <a:latin typeface="Liberation Sans"/>
                <a:ea typeface="ＭＳ Ｐゴシック" charset="0"/>
              </a:rPr>
              <a:t>What to do with unfamiliar systems or unexpected situations (how the system works)</a:t>
            </a:r>
          </a:p>
          <a:p>
            <a:pPr lvl="1" eaLnBrk="1" hangingPunct="1"/>
            <a:endParaRPr lang="en-GB" sz="1200" dirty="0">
              <a:latin typeface="Liberation Sans"/>
              <a:ea typeface="ＭＳ Ｐゴシック" charset="0"/>
            </a:endParaRPr>
          </a:p>
          <a:p>
            <a:pPr eaLnBrk="1" hangingPunct="1"/>
            <a:r>
              <a:rPr lang="en-GB" sz="2400" dirty="0">
                <a:latin typeface="Liberation Sans"/>
              </a:rPr>
              <a:t>People make inferences using mental models of how to carry out tasks</a:t>
            </a:r>
          </a:p>
          <a:p>
            <a:pPr lvl="1" eaLnBrk="1" hangingPunct="1">
              <a:buFontTx/>
              <a:buNone/>
            </a:pPr>
            <a:endParaRPr lang="en-GB" sz="2000" dirty="0">
              <a:latin typeface="Liberation Sans"/>
              <a:ea typeface="ＭＳ Ｐゴシック" charset="0"/>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38</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28557943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2" name="Rectangle 2"/>
          <p:cNvSpPr>
            <a:spLocks noGrp="1" noChangeArrowheads="1"/>
          </p:cNvSpPr>
          <p:nvPr>
            <p:ph type="title" idx="4294967295"/>
          </p:nvPr>
        </p:nvSpPr>
        <p:spPr>
          <a:xfrm>
            <a:off x="685800" y="381000"/>
            <a:ext cx="7772400" cy="1143000"/>
          </a:xfrm>
        </p:spPr>
        <p:txBody>
          <a:bodyPr/>
          <a:lstStyle/>
          <a:p>
            <a:pPr eaLnBrk="1" hangingPunct="1"/>
            <a:r>
              <a:rPr lang="en-GB">
                <a:latin typeface="Liberation Sans"/>
              </a:rPr>
              <a:t>Mental models</a:t>
            </a:r>
          </a:p>
        </p:txBody>
      </p:sp>
      <p:sp>
        <p:nvSpPr>
          <p:cNvPr id="83973" name="Rectangle 3"/>
          <p:cNvSpPr>
            <a:spLocks noGrp="1" noChangeArrowheads="1"/>
          </p:cNvSpPr>
          <p:nvPr>
            <p:ph type="body" idx="4294967295"/>
          </p:nvPr>
        </p:nvSpPr>
        <p:spPr>
          <a:xfrm>
            <a:off x="685800" y="1752600"/>
            <a:ext cx="7772400" cy="4343400"/>
          </a:xfrm>
        </p:spPr>
        <p:txBody>
          <a:bodyPr>
            <a:normAutofit/>
          </a:bodyPr>
          <a:lstStyle/>
          <a:p>
            <a:pPr eaLnBrk="1" hangingPunct="1">
              <a:lnSpc>
                <a:spcPct val="90000"/>
              </a:lnSpc>
            </a:pPr>
            <a:r>
              <a:rPr lang="en-GB" sz="2800" dirty="0" err="1">
                <a:latin typeface="Liberation Sans"/>
              </a:rPr>
              <a:t>Craik</a:t>
            </a:r>
            <a:r>
              <a:rPr lang="en-GB" sz="2800" dirty="0">
                <a:latin typeface="Liberation Sans"/>
              </a:rPr>
              <a:t> (1943) described mental models as</a:t>
            </a:r>
            <a:r>
              <a:rPr lang="en-GB" sz="2800" dirty="0" smtClean="0">
                <a:latin typeface="Liberation Sans"/>
              </a:rPr>
              <a:t>:</a:t>
            </a:r>
          </a:p>
          <a:p>
            <a:pPr eaLnBrk="1" hangingPunct="1">
              <a:lnSpc>
                <a:spcPct val="90000"/>
              </a:lnSpc>
            </a:pPr>
            <a:endParaRPr lang="en-GB" sz="1200" dirty="0">
              <a:latin typeface="Liberation Sans"/>
            </a:endParaRPr>
          </a:p>
          <a:p>
            <a:pPr lvl="1" eaLnBrk="1" hangingPunct="1">
              <a:lnSpc>
                <a:spcPct val="90000"/>
              </a:lnSpc>
            </a:pPr>
            <a:r>
              <a:rPr lang="en-GB" sz="2400" dirty="0">
                <a:solidFill>
                  <a:schemeClr val="accent1"/>
                </a:solidFill>
                <a:latin typeface="Liberation Sans"/>
                <a:ea typeface="ＭＳ Ｐゴシック" charset="0"/>
              </a:rPr>
              <a:t> internal constructions of some aspect of the external world enabling predictions to be made</a:t>
            </a:r>
          </a:p>
          <a:p>
            <a:pPr eaLnBrk="1" hangingPunct="1">
              <a:lnSpc>
                <a:spcPct val="90000"/>
              </a:lnSpc>
            </a:pPr>
            <a:endParaRPr lang="en-GB" sz="900" dirty="0">
              <a:latin typeface="Liberation Sans"/>
            </a:endParaRPr>
          </a:p>
          <a:p>
            <a:pPr eaLnBrk="1" hangingPunct="1">
              <a:lnSpc>
                <a:spcPct val="90000"/>
              </a:lnSpc>
            </a:pPr>
            <a:r>
              <a:rPr lang="en-GB" sz="2800" dirty="0">
                <a:latin typeface="Liberation Sans"/>
              </a:rPr>
              <a:t>Involves unconscious and conscious </a:t>
            </a:r>
            <a:r>
              <a:rPr lang="en-GB" sz="2800" dirty="0" smtClean="0">
                <a:latin typeface="Liberation Sans"/>
              </a:rPr>
              <a:t>processes</a:t>
            </a:r>
          </a:p>
          <a:p>
            <a:pPr eaLnBrk="1" hangingPunct="1">
              <a:lnSpc>
                <a:spcPct val="90000"/>
              </a:lnSpc>
            </a:pPr>
            <a:endParaRPr lang="en-GB" sz="1200" dirty="0">
              <a:latin typeface="Liberation Sans"/>
            </a:endParaRPr>
          </a:p>
          <a:p>
            <a:pPr lvl="1" eaLnBrk="1" hangingPunct="1">
              <a:lnSpc>
                <a:spcPct val="90000"/>
              </a:lnSpc>
            </a:pPr>
            <a:r>
              <a:rPr lang="en-GB" sz="2400" dirty="0">
                <a:solidFill>
                  <a:schemeClr val="accent1"/>
                </a:solidFill>
                <a:latin typeface="Liberation Sans"/>
                <a:ea typeface="ＭＳ Ｐゴシック" charset="0"/>
              </a:rPr>
              <a:t>images and analogies are activated</a:t>
            </a:r>
          </a:p>
          <a:p>
            <a:pPr eaLnBrk="1" hangingPunct="1">
              <a:lnSpc>
                <a:spcPct val="90000"/>
              </a:lnSpc>
            </a:pPr>
            <a:endParaRPr lang="en-GB" sz="900" dirty="0">
              <a:latin typeface="Liberation Sans"/>
            </a:endParaRPr>
          </a:p>
          <a:p>
            <a:pPr eaLnBrk="1" hangingPunct="1">
              <a:lnSpc>
                <a:spcPct val="90000"/>
              </a:lnSpc>
            </a:pPr>
            <a:r>
              <a:rPr lang="en-GB" sz="2800" dirty="0">
                <a:latin typeface="Liberation Sans"/>
              </a:rPr>
              <a:t>Deep versus shallow models </a:t>
            </a:r>
            <a:endParaRPr lang="en-GB" sz="2800" dirty="0" smtClean="0">
              <a:latin typeface="Liberation Sans"/>
            </a:endParaRPr>
          </a:p>
          <a:p>
            <a:pPr eaLnBrk="1" hangingPunct="1">
              <a:lnSpc>
                <a:spcPct val="90000"/>
              </a:lnSpc>
            </a:pPr>
            <a:endParaRPr lang="en-GB" sz="1200" dirty="0">
              <a:latin typeface="Liberation Sans"/>
            </a:endParaRPr>
          </a:p>
          <a:p>
            <a:pPr lvl="1" eaLnBrk="1" hangingPunct="1">
              <a:lnSpc>
                <a:spcPct val="90000"/>
              </a:lnSpc>
            </a:pPr>
            <a:r>
              <a:rPr lang="en-GB" sz="2400" dirty="0">
                <a:solidFill>
                  <a:schemeClr val="accent1"/>
                </a:solidFill>
                <a:latin typeface="Liberation Sans"/>
                <a:ea typeface="ＭＳ Ｐゴシック" charset="0"/>
              </a:rPr>
              <a:t>e.g. how to drive a car and how it works</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39</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974382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p:cNvSpPr>
            <a:spLocks noGrp="1" noChangeArrowheads="1"/>
          </p:cNvSpPr>
          <p:nvPr>
            <p:ph type="title" idx="4294967295"/>
          </p:nvPr>
        </p:nvSpPr>
        <p:spPr>
          <a:xfrm>
            <a:off x="685800" y="304800"/>
            <a:ext cx="7772400" cy="1143000"/>
          </a:xfrm>
        </p:spPr>
        <p:txBody>
          <a:bodyPr/>
          <a:lstStyle/>
          <a:p>
            <a:pPr eaLnBrk="1" hangingPunct="1"/>
            <a:r>
              <a:rPr lang="en-GB" dirty="0">
                <a:latin typeface="Liberation Sans"/>
              </a:rPr>
              <a:t>Cognitive processes </a:t>
            </a:r>
          </a:p>
        </p:txBody>
      </p:sp>
      <p:sp>
        <p:nvSpPr>
          <p:cNvPr id="19461" name="Rectangle 3"/>
          <p:cNvSpPr>
            <a:spLocks noGrp="1" noChangeArrowheads="1"/>
          </p:cNvSpPr>
          <p:nvPr>
            <p:ph type="body" idx="4294967295"/>
          </p:nvPr>
        </p:nvSpPr>
        <p:spPr>
          <a:xfrm>
            <a:off x="457200" y="1828800"/>
            <a:ext cx="8229600" cy="4800600"/>
          </a:xfrm>
        </p:spPr>
        <p:txBody>
          <a:bodyPr/>
          <a:lstStyle/>
          <a:p>
            <a:pPr eaLnBrk="1" hangingPunct="1"/>
            <a:r>
              <a:rPr lang="en-GB" sz="2400" dirty="0">
                <a:latin typeface="Liberation Sans"/>
              </a:rPr>
              <a:t>Attention</a:t>
            </a:r>
          </a:p>
          <a:p>
            <a:pPr eaLnBrk="1" hangingPunct="1"/>
            <a:endParaRPr lang="en-GB" sz="700" dirty="0">
              <a:latin typeface="Liberation Sans"/>
            </a:endParaRPr>
          </a:p>
          <a:p>
            <a:pPr eaLnBrk="1" hangingPunct="1"/>
            <a:r>
              <a:rPr lang="en-GB" sz="2400" dirty="0" smtClean="0">
                <a:latin typeface="Liberation Sans"/>
              </a:rPr>
              <a:t>Perception</a:t>
            </a:r>
            <a:endParaRPr lang="en-GB" sz="2400" dirty="0">
              <a:latin typeface="Liberation Sans"/>
            </a:endParaRPr>
          </a:p>
          <a:p>
            <a:pPr eaLnBrk="1" hangingPunct="1"/>
            <a:endParaRPr lang="en-GB" sz="700" dirty="0">
              <a:latin typeface="Liberation Sans"/>
            </a:endParaRPr>
          </a:p>
          <a:p>
            <a:pPr eaLnBrk="1" hangingPunct="1"/>
            <a:r>
              <a:rPr lang="en-GB" sz="2400" dirty="0">
                <a:latin typeface="Liberation Sans"/>
              </a:rPr>
              <a:t>Memory</a:t>
            </a:r>
          </a:p>
          <a:p>
            <a:pPr eaLnBrk="1" hangingPunct="1"/>
            <a:r>
              <a:rPr lang="en-GB" sz="2400" dirty="0">
                <a:latin typeface="Liberation Sans"/>
              </a:rPr>
              <a:t>Learning</a:t>
            </a:r>
          </a:p>
          <a:p>
            <a:pPr eaLnBrk="1" hangingPunct="1"/>
            <a:endParaRPr lang="en-GB" sz="700" dirty="0">
              <a:latin typeface="Liberation Sans"/>
            </a:endParaRPr>
          </a:p>
          <a:p>
            <a:pPr eaLnBrk="1" hangingPunct="1"/>
            <a:r>
              <a:rPr lang="en-GB" sz="2400" dirty="0">
                <a:latin typeface="Liberation Sans"/>
              </a:rPr>
              <a:t>Reading, speaking and listening</a:t>
            </a:r>
          </a:p>
          <a:p>
            <a:pPr eaLnBrk="1" hangingPunct="1"/>
            <a:endParaRPr lang="en-GB" sz="700" dirty="0">
              <a:latin typeface="Liberation Sans"/>
            </a:endParaRPr>
          </a:p>
          <a:p>
            <a:pPr eaLnBrk="1" hangingPunct="1"/>
            <a:r>
              <a:rPr lang="en-GB" sz="2400" dirty="0">
                <a:latin typeface="Liberation Sans"/>
              </a:rPr>
              <a:t>Problem-solving, planning, reasoning and decision-making</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4</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86629676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20" name="Rectangle 2"/>
          <p:cNvSpPr>
            <a:spLocks noGrp="1" noChangeArrowheads="1"/>
          </p:cNvSpPr>
          <p:nvPr>
            <p:ph type="title" idx="4294967295"/>
          </p:nvPr>
        </p:nvSpPr>
        <p:spPr>
          <a:xfrm>
            <a:off x="685800" y="304800"/>
            <a:ext cx="7772400" cy="1143000"/>
          </a:xfrm>
        </p:spPr>
        <p:txBody>
          <a:bodyPr>
            <a:normAutofit fontScale="90000"/>
          </a:bodyPr>
          <a:lstStyle/>
          <a:p>
            <a:pPr eaLnBrk="1" hangingPunct="1"/>
            <a:r>
              <a:rPr lang="en-US" sz="3600">
                <a:latin typeface="Liberation Sans"/>
              </a:rPr>
              <a:t>Everyday reasoning and mental models</a:t>
            </a:r>
          </a:p>
        </p:txBody>
      </p:sp>
      <p:sp>
        <p:nvSpPr>
          <p:cNvPr id="86021" name="Rectangle 3"/>
          <p:cNvSpPr>
            <a:spLocks noGrp="1" noChangeArrowheads="1"/>
          </p:cNvSpPr>
          <p:nvPr>
            <p:ph type="body" idx="4294967295"/>
          </p:nvPr>
        </p:nvSpPr>
        <p:spPr>
          <a:xfrm>
            <a:off x="304800" y="1752600"/>
            <a:ext cx="8534400" cy="4114800"/>
          </a:xfrm>
        </p:spPr>
        <p:txBody>
          <a:bodyPr/>
          <a:lstStyle/>
          <a:p>
            <a:pPr marL="533400" indent="-533400" eaLnBrk="1" hangingPunct="1">
              <a:lnSpc>
                <a:spcPct val="90000"/>
              </a:lnSpc>
              <a:buFontTx/>
              <a:buAutoNum type="alphaLcParenBoth"/>
            </a:pPr>
            <a:r>
              <a:rPr lang="en-US" sz="2400" dirty="0">
                <a:latin typeface="Liberation Sans"/>
              </a:rPr>
              <a:t>You arrive home on a cold winter’s night to a cold house. How do you get the house to warm up as quickly as possible? Set the thermostat to be at its highest or to the desired temperature?</a:t>
            </a:r>
          </a:p>
          <a:p>
            <a:pPr marL="533400" indent="-533400" eaLnBrk="1" hangingPunct="1">
              <a:lnSpc>
                <a:spcPct val="90000"/>
              </a:lnSpc>
              <a:buFontTx/>
              <a:buAutoNum type="alphaLcParenBoth"/>
            </a:pPr>
            <a:endParaRPr lang="en-US" sz="2400" dirty="0">
              <a:latin typeface="Liberation Sans"/>
            </a:endParaRPr>
          </a:p>
          <a:p>
            <a:pPr marL="533400" indent="-533400" eaLnBrk="1" hangingPunct="1">
              <a:lnSpc>
                <a:spcPct val="90000"/>
              </a:lnSpc>
              <a:buFontTx/>
              <a:buNone/>
            </a:pPr>
            <a:r>
              <a:rPr lang="en-US" sz="2400" dirty="0">
                <a:latin typeface="Liberation Sans"/>
              </a:rPr>
              <a:t>(b) You arrive home starving hungry. You look in the fridge and find all that is left is an uncooked pizza. You have an electric oven. Do you warm it up to 375 degrees first and then put it in  (as specified by the instructions) or turn the oven up higher to try to warm it up quicker?</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40</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0615019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8" name="Rectangle 2"/>
          <p:cNvSpPr>
            <a:spLocks noGrp="1" noChangeArrowheads="1"/>
          </p:cNvSpPr>
          <p:nvPr>
            <p:ph type="title" idx="4294967295"/>
          </p:nvPr>
        </p:nvSpPr>
        <p:spPr>
          <a:xfrm>
            <a:off x="685800" y="304800"/>
            <a:ext cx="7772400" cy="1143000"/>
          </a:xfrm>
        </p:spPr>
        <p:txBody>
          <a:bodyPr>
            <a:normAutofit fontScale="90000"/>
          </a:bodyPr>
          <a:lstStyle/>
          <a:p>
            <a:pPr eaLnBrk="1" hangingPunct="1"/>
            <a:r>
              <a:rPr lang="en-GB" sz="3600">
                <a:latin typeface="Liberation Sans"/>
              </a:rPr>
              <a:t>Heating up a room or oven that is thermostat-controlled</a:t>
            </a:r>
          </a:p>
        </p:txBody>
      </p:sp>
      <p:sp>
        <p:nvSpPr>
          <p:cNvPr id="88069" name="Rectangle 3"/>
          <p:cNvSpPr>
            <a:spLocks noGrp="1" noChangeArrowheads="1"/>
          </p:cNvSpPr>
          <p:nvPr>
            <p:ph type="body" idx="4294967295"/>
          </p:nvPr>
        </p:nvSpPr>
        <p:spPr/>
        <p:txBody>
          <a:bodyPr/>
          <a:lstStyle/>
          <a:p>
            <a:pPr eaLnBrk="1" hangingPunct="1"/>
            <a:r>
              <a:rPr lang="en-GB" sz="2400" dirty="0">
                <a:latin typeface="Liberation Sans"/>
              </a:rPr>
              <a:t>Many people have erroneous mental models (Kempton, 1996</a:t>
            </a:r>
            <a:r>
              <a:rPr lang="en-GB" sz="2400" dirty="0" smtClean="0">
                <a:latin typeface="Liberation Sans"/>
              </a:rPr>
              <a:t>)</a:t>
            </a:r>
          </a:p>
          <a:p>
            <a:pPr eaLnBrk="1" hangingPunct="1"/>
            <a:endParaRPr lang="en-GB" sz="1200" dirty="0">
              <a:latin typeface="Liberation Sans"/>
            </a:endParaRPr>
          </a:p>
          <a:p>
            <a:pPr eaLnBrk="1" hangingPunct="1"/>
            <a:endParaRPr lang="en-GB" sz="700" dirty="0">
              <a:latin typeface="Liberation Sans"/>
            </a:endParaRPr>
          </a:p>
          <a:p>
            <a:pPr eaLnBrk="1" hangingPunct="1"/>
            <a:r>
              <a:rPr lang="en-GB" sz="2400" dirty="0">
                <a:latin typeface="Liberation Sans"/>
              </a:rPr>
              <a:t>Why</a:t>
            </a:r>
            <a:r>
              <a:rPr lang="en-GB" sz="2400" dirty="0" smtClean="0">
                <a:latin typeface="Liberation Sans"/>
              </a:rPr>
              <a:t>?</a:t>
            </a:r>
          </a:p>
          <a:p>
            <a:pPr eaLnBrk="1" hangingPunct="1"/>
            <a:endParaRPr lang="en-GB" sz="1200" dirty="0">
              <a:latin typeface="Liberation Sans"/>
            </a:endParaRPr>
          </a:p>
          <a:p>
            <a:pPr lvl="1" eaLnBrk="1" hangingPunct="1"/>
            <a:r>
              <a:rPr lang="en-GB" sz="2000" dirty="0">
                <a:solidFill>
                  <a:schemeClr val="accent1"/>
                </a:solidFill>
                <a:latin typeface="Liberation Sans"/>
                <a:ea typeface="ＭＳ Ｐゴシック" charset="0"/>
              </a:rPr>
              <a:t>General valve theory, where </a:t>
            </a:r>
            <a:r>
              <a:rPr lang="ja-JP" altLang="en-GB" sz="2000" dirty="0">
                <a:solidFill>
                  <a:schemeClr val="accent1"/>
                </a:solidFill>
                <a:latin typeface="Liberation Sans"/>
                <a:ea typeface="ＭＳ Ｐゴシック" charset="0"/>
              </a:rPr>
              <a:t>‘</a:t>
            </a:r>
            <a:r>
              <a:rPr lang="en-GB" sz="2000" dirty="0">
                <a:solidFill>
                  <a:schemeClr val="accent1"/>
                </a:solidFill>
                <a:latin typeface="Liberation Sans"/>
                <a:ea typeface="ＭＳ Ｐゴシック" charset="0"/>
              </a:rPr>
              <a:t>more is more</a:t>
            </a:r>
            <a:r>
              <a:rPr lang="ja-JP" altLang="en-GB" sz="2000" dirty="0">
                <a:solidFill>
                  <a:schemeClr val="accent1"/>
                </a:solidFill>
                <a:latin typeface="Liberation Sans"/>
                <a:ea typeface="ＭＳ Ｐゴシック" charset="0"/>
              </a:rPr>
              <a:t>’</a:t>
            </a:r>
            <a:r>
              <a:rPr lang="en-GB" sz="2000" dirty="0">
                <a:solidFill>
                  <a:schemeClr val="accent1"/>
                </a:solidFill>
                <a:latin typeface="Liberation Sans"/>
                <a:ea typeface="ＭＳ Ｐゴシック" charset="0"/>
              </a:rPr>
              <a:t> principle is generalised to different settings (e.g. gas pedal, gas cooker, tap, radio volume</a:t>
            </a:r>
            <a:r>
              <a:rPr lang="en-GB" sz="2000" dirty="0" smtClean="0">
                <a:solidFill>
                  <a:schemeClr val="accent1"/>
                </a:solidFill>
                <a:latin typeface="Liberation Sans"/>
                <a:ea typeface="ＭＳ Ｐゴシック" charset="0"/>
              </a:rPr>
              <a:t>)</a:t>
            </a:r>
          </a:p>
          <a:p>
            <a:pPr lvl="1" eaLnBrk="1" hangingPunct="1"/>
            <a:r>
              <a:rPr lang="en-GB" sz="2000" dirty="0" smtClean="0">
                <a:solidFill>
                  <a:schemeClr val="accent1"/>
                </a:solidFill>
                <a:latin typeface="Liberation Sans"/>
                <a:ea typeface="ＭＳ Ｐゴシック" charset="0"/>
              </a:rPr>
              <a:t>12</a:t>
            </a:r>
          </a:p>
          <a:p>
            <a:pPr lvl="1" eaLnBrk="1" hangingPunct="1"/>
            <a:endParaRPr lang="en-GB" sz="2000" dirty="0">
              <a:solidFill>
                <a:schemeClr val="accent1"/>
              </a:solidFill>
              <a:latin typeface="Liberation Sans"/>
              <a:ea typeface="ＭＳ Ｐゴシック" charset="0"/>
            </a:endParaRPr>
          </a:p>
          <a:p>
            <a:pPr lvl="1" eaLnBrk="1" hangingPunct="1"/>
            <a:r>
              <a:rPr lang="en-GB" sz="2000" dirty="0">
                <a:solidFill>
                  <a:schemeClr val="accent1"/>
                </a:solidFill>
                <a:latin typeface="Liberation Sans"/>
                <a:ea typeface="ＭＳ Ｐゴシック" charset="0"/>
              </a:rPr>
              <a:t>Thermostats based on model of on-off switch model</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41</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3590079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6" name="Rectangle 2"/>
          <p:cNvSpPr>
            <a:spLocks noGrp="1" noChangeArrowheads="1"/>
          </p:cNvSpPr>
          <p:nvPr>
            <p:ph type="title" idx="4294967295"/>
          </p:nvPr>
        </p:nvSpPr>
        <p:spPr>
          <a:xfrm>
            <a:off x="685800" y="304800"/>
            <a:ext cx="7772400" cy="1143000"/>
          </a:xfrm>
        </p:spPr>
        <p:txBody>
          <a:bodyPr>
            <a:normAutofit fontScale="90000"/>
          </a:bodyPr>
          <a:lstStyle/>
          <a:p>
            <a:pPr eaLnBrk="1" hangingPunct="1"/>
            <a:r>
              <a:rPr lang="en-GB" sz="3600">
                <a:latin typeface="Liberation Sans"/>
              </a:rPr>
              <a:t>Heating up a room or oven that is thermostat-controlled</a:t>
            </a:r>
          </a:p>
        </p:txBody>
      </p:sp>
      <p:sp>
        <p:nvSpPr>
          <p:cNvPr id="90117" name="Rectangle 3"/>
          <p:cNvSpPr>
            <a:spLocks noGrp="1" noChangeArrowheads="1"/>
          </p:cNvSpPr>
          <p:nvPr>
            <p:ph type="body" idx="4294967295"/>
          </p:nvPr>
        </p:nvSpPr>
        <p:spPr>
          <a:xfrm>
            <a:off x="457200" y="2057400"/>
            <a:ext cx="8229600" cy="4525963"/>
          </a:xfrm>
        </p:spPr>
        <p:txBody>
          <a:bodyPr/>
          <a:lstStyle/>
          <a:p>
            <a:pPr eaLnBrk="1" hangingPunct="1">
              <a:lnSpc>
                <a:spcPct val="90000"/>
              </a:lnSpc>
            </a:pPr>
            <a:r>
              <a:rPr lang="en-GB" sz="3000" dirty="0">
                <a:latin typeface="Liberation Sans"/>
              </a:rPr>
              <a:t>Same is often true for understanding how interactive devices and computers work</a:t>
            </a:r>
            <a:r>
              <a:rPr lang="en-GB" sz="3000" dirty="0" smtClean="0">
                <a:latin typeface="Liberation Sans"/>
              </a:rPr>
              <a:t>:</a:t>
            </a:r>
          </a:p>
          <a:p>
            <a:pPr eaLnBrk="1" hangingPunct="1">
              <a:lnSpc>
                <a:spcPct val="90000"/>
              </a:lnSpc>
            </a:pPr>
            <a:endParaRPr lang="en-GB" sz="1200" dirty="0">
              <a:latin typeface="Liberation Sans"/>
            </a:endParaRPr>
          </a:p>
          <a:p>
            <a:pPr lvl="1" eaLnBrk="1" hangingPunct="1">
              <a:lnSpc>
                <a:spcPct val="90000"/>
              </a:lnSpc>
            </a:pPr>
            <a:r>
              <a:rPr lang="en-GB" sz="2400" dirty="0">
                <a:solidFill>
                  <a:schemeClr val="accent1"/>
                </a:solidFill>
                <a:latin typeface="Liberation Sans"/>
                <a:ea typeface="ＭＳ Ｐゴシック" charset="0"/>
              </a:rPr>
              <a:t>poor, often incomplete, easily confusable, based on inappropriate analogies and superstition (Norman, 1983</a:t>
            </a:r>
            <a:r>
              <a:rPr lang="en-GB" sz="2400" dirty="0" smtClean="0">
                <a:solidFill>
                  <a:schemeClr val="accent1"/>
                </a:solidFill>
                <a:latin typeface="Liberation Sans"/>
                <a:ea typeface="ＭＳ Ｐゴシック" charset="0"/>
              </a:rPr>
              <a:t>)</a:t>
            </a:r>
          </a:p>
          <a:p>
            <a:pPr lvl="1" eaLnBrk="1" hangingPunct="1">
              <a:lnSpc>
                <a:spcPct val="90000"/>
              </a:lnSpc>
            </a:pPr>
            <a:endParaRPr lang="en-GB" sz="1200" dirty="0">
              <a:solidFill>
                <a:schemeClr val="accent1"/>
              </a:solidFill>
              <a:latin typeface="Liberation Sans"/>
              <a:ea typeface="ＭＳ Ｐゴシック" charset="0"/>
            </a:endParaRPr>
          </a:p>
          <a:p>
            <a:pPr lvl="1" eaLnBrk="1" hangingPunct="1">
              <a:lnSpc>
                <a:spcPct val="90000"/>
              </a:lnSpc>
            </a:pPr>
            <a:r>
              <a:rPr lang="en-GB" sz="2400" dirty="0">
                <a:solidFill>
                  <a:schemeClr val="accent1"/>
                </a:solidFill>
                <a:latin typeface="Liberation Sans"/>
                <a:ea typeface="ＭＳ Ｐゴシック" charset="0"/>
              </a:rPr>
              <a:t>e.g. elevators and pedestrian crossings - lot of people hit the button at least </a:t>
            </a:r>
            <a:r>
              <a:rPr lang="en-GB" sz="2400" dirty="0" smtClean="0">
                <a:solidFill>
                  <a:schemeClr val="accent1"/>
                </a:solidFill>
                <a:latin typeface="Liberation Sans"/>
                <a:ea typeface="ＭＳ Ｐゴシック" charset="0"/>
              </a:rPr>
              <a:t>twice</a:t>
            </a:r>
          </a:p>
          <a:p>
            <a:pPr lvl="1" eaLnBrk="1" hangingPunct="1">
              <a:lnSpc>
                <a:spcPct val="90000"/>
              </a:lnSpc>
            </a:pPr>
            <a:endParaRPr lang="en-GB" sz="1200" dirty="0">
              <a:solidFill>
                <a:schemeClr val="accent1"/>
              </a:solidFill>
              <a:latin typeface="Liberation Sans"/>
              <a:ea typeface="ＭＳ Ｐゴシック" charset="0"/>
            </a:endParaRPr>
          </a:p>
          <a:p>
            <a:pPr lvl="1" eaLnBrk="1" hangingPunct="1">
              <a:lnSpc>
                <a:spcPct val="90000"/>
              </a:lnSpc>
            </a:pPr>
            <a:r>
              <a:rPr lang="en-GB" sz="2400" dirty="0">
                <a:solidFill>
                  <a:schemeClr val="accent1"/>
                </a:solidFill>
                <a:latin typeface="Liberation Sans"/>
                <a:ea typeface="ＭＳ Ｐゴシック" charset="0"/>
              </a:rPr>
              <a:t>Why? Think it will make the lights change faster or ensure the elevator arrives!</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42</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40169723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4" name="Rectangle 2"/>
          <p:cNvSpPr>
            <a:spLocks noGrp="1" noChangeArrowheads="1"/>
          </p:cNvSpPr>
          <p:nvPr>
            <p:ph type="title" idx="4294967295"/>
          </p:nvPr>
        </p:nvSpPr>
        <p:spPr>
          <a:xfrm>
            <a:off x="685800" y="76200"/>
            <a:ext cx="7772400" cy="1143000"/>
          </a:xfrm>
        </p:spPr>
        <p:txBody>
          <a:bodyPr/>
          <a:lstStyle/>
          <a:p>
            <a:pPr eaLnBrk="1" hangingPunct="1"/>
            <a:r>
              <a:rPr lang="en-GB">
                <a:latin typeface="Liberation Sans"/>
              </a:rPr>
              <a:t>Exercise: ATMs</a:t>
            </a:r>
          </a:p>
        </p:txBody>
      </p:sp>
      <p:sp>
        <p:nvSpPr>
          <p:cNvPr id="92165" name="Rectangle 3"/>
          <p:cNvSpPr>
            <a:spLocks noGrp="1" noChangeArrowheads="1"/>
          </p:cNvSpPr>
          <p:nvPr>
            <p:ph type="body" idx="4294967295"/>
          </p:nvPr>
        </p:nvSpPr>
        <p:spPr>
          <a:xfrm>
            <a:off x="395536" y="1412776"/>
            <a:ext cx="8305800" cy="4752528"/>
          </a:xfrm>
        </p:spPr>
        <p:txBody>
          <a:bodyPr>
            <a:normAutofit fontScale="25000" lnSpcReduction="20000"/>
          </a:bodyPr>
          <a:lstStyle/>
          <a:p>
            <a:pPr eaLnBrk="1" hangingPunct="1">
              <a:lnSpc>
                <a:spcPct val="90000"/>
              </a:lnSpc>
            </a:pPr>
            <a:r>
              <a:rPr lang="en-GB" sz="10400" dirty="0">
                <a:latin typeface="Liberation Sans"/>
              </a:rPr>
              <a:t>Write down how an ATM </a:t>
            </a:r>
            <a:r>
              <a:rPr lang="en-GB" sz="10400" dirty="0" smtClean="0">
                <a:latin typeface="Liberation Sans"/>
              </a:rPr>
              <a:t>works</a:t>
            </a:r>
          </a:p>
          <a:p>
            <a:pPr eaLnBrk="1" hangingPunct="1">
              <a:lnSpc>
                <a:spcPct val="90000"/>
              </a:lnSpc>
            </a:pPr>
            <a:endParaRPr lang="en-GB" sz="1200" dirty="0">
              <a:latin typeface="Liberation Sans"/>
            </a:endParaRPr>
          </a:p>
          <a:p>
            <a:pPr eaLnBrk="1" hangingPunct="1">
              <a:lnSpc>
                <a:spcPct val="90000"/>
              </a:lnSpc>
            </a:pPr>
            <a:endParaRPr lang="en-GB" sz="6000" dirty="0">
              <a:latin typeface="Liberation Sans"/>
            </a:endParaRPr>
          </a:p>
          <a:p>
            <a:pPr lvl="1" eaLnBrk="1" hangingPunct="1">
              <a:lnSpc>
                <a:spcPct val="90000"/>
              </a:lnSpc>
            </a:pPr>
            <a:r>
              <a:rPr lang="en-GB" sz="7200" dirty="0">
                <a:solidFill>
                  <a:schemeClr val="accent1"/>
                </a:solidFill>
                <a:latin typeface="Liberation Sans"/>
                <a:ea typeface="ＭＳ Ｐゴシック" charset="0"/>
              </a:rPr>
              <a:t>How much money are you allowed to take out</a:t>
            </a:r>
            <a:r>
              <a:rPr lang="en-GB" sz="7200" dirty="0" smtClean="0">
                <a:solidFill>
                  <a:schemeClr val="accent1"/>
                </a:solidFill>
                <a:latin typeface="Liberation Sans"/>
                <a:ea typeface="ＭＳ Ｐゴシック" charset="0"/>
              </a:rPr>
              <a:t>?</a:t>
            </a:r>
          </a:p>
          <a:p>
            <a:pPr marL="457200" lvl="1" indent="0" eaLnBrk="1" hangingPunct="1">
              <a:lnSpc>
                <a:spcPct val="90000"/>
              </a:lnSpc>
              <a:buNone/>
            </a:pPr>
            <a:endParaRPr lang="en-GB" sz="4800" dirty="0">
              <a:solidFill>
                <a:schemeClr val="accent1"/>
              </a:solidFill>
              <a:latin typeface="Liberation Sans"/>
              <a:ea typeface="ＭＳ Ｐゴシック" charset="0"/>
            </a:endParaRPr>
          </a:p>
          <a:p>
            <a:pPr lvl="1" eaLnBrk="1" hangingPunct="1">
              <a:lnSpc>
                <a:spcPct val="90000"/>
              </a:lnSpc>
            </a:pPr>
            <a:r>
              <a:rPr lang="en-GB" sz="7200" dirty="0">
                <a:solidFill>
                  <a:schemeClr val="accent1"/>
                </a:solidFill>
                <a:latin typeface="Liberation Sans"/>
                <a:ea typeface="ＭＳ Ｐゴシック" charset="0"/>
              </a:rPr>
              <a:t>What denominations</a:t>
            </a:r>
            <a:r>
              <a:rPr lang="en-GB" sz="7200" dirty="0" smtClean="0">
                <a:solidFill>
                  <a:schemeClr val="accent1"/>
                </a:solidFill>
                <a:latin typeface="Liberation Sans"/>
                <a:ea typeface="ＭＳ Ｐゴシック" charset="0"/>
              </a:rPr>
              <a:t>?</a:t>
            </a:r>
          </a:p>
          <a:p>
            <a:pPr marL="457200" lvl="1" indent="0" eaLnBrk="1" hangingPunct="1">
              <a:lnSpc>
                <a:spcPct val="90000"/>
              </a:lnSpc>
              <a:buNone/>
            </a:pPr>
            <a:endParaRPr lang="en-GB" sz="7200" dirty="0">
              <a:solidFill>
                <a:schemeClr val="accent1"/>
              </a:solidFill>
              <a:latin typeface="Liberation Sans"/>
              <a:ea typeface="ＭＳ Ｐゴシック" charset="0"/>
            </a:endParaRPr>
          </a:p>
          <a:p>
            <a:pPr lvl="1" eaLnBrk="1" hangingPunct="1">
              <a:lnSpc>
                <a:spcPct val="90000"/>
              </a:lnSpc>
            </a:pPr>
            <a:r>
              <a:rPr lang="en-GB" sz="7200" dirty="0">
                <a:solidFill>
                  <a:schemeClr val="accent1"/>
                </a:solidFill>
                <a:latin typeface="Liberation Sans"/>
                <a:ea typeface="ＭＳ Ｐゴシック" charset="0"/>
              </a:rPr>
              <a:t>If you went to another machine and tried the same what would happen</a:t>
            </a:r>
            <a:r>
              <a:rPr lang="en-GB" sz="7200" dirty="0" smtClean="0">
                <a:solidFill>
                  <a:schemeClr val="accent1"/>
                </a:solidFill>
                <a:latin typeface="Liberation Sans"/>
                <a:ea typeface="ＭＳ Ｐゴシック" charset="0"/>
              </a:rPr>
              <a:t>?</a:t>
            </a:r>
            <a:endParaRPr lang="en-GB" sz="7200" dirty="0">
              <a:solidFill>
                <a:schemeClr val="accent1"/>
              </a:solidFill>
              <a:latin typeface="Liberation Sans"/>
              <a:ea typeface="ＭＳ Ｐゴシック" charset="0"/>
            </a:endParaRPr>
          </a:p>
          <a:p>
            <a:pPr lvl="1" eaLnBrk="1" hangingPunct="1">
              <a:lnSpc>
                <a:spcPct val="90000"/>
              </a:lnSpc>
            </a:pPr>
            <a:endParaRPr lang="en-GB" sz="7200" dirty="0">
              <a:solidFill>
                <a:schemeClr val="accent1"/>
              </a:solidFill>
              <a:latin typeface="Liberation Sans"/>
              <a:ea typeface="ＭＳ Ｐゴシック" charset="0"/>
            </a:endParaRPr>
          </a:p>
          <a:p>
            <a:pPr lvl="1" eaLnBrk="1" hangingPunct="1">
              <a:lnSpc>
                <a:spcPct val="90000"/>
              </a:lnSpc>
            </a:pPr>
            <a:r>
              <a:rPr lang="en-GB" sz="7200" dirty="0">
                <a:solidFill>
                  <a:schemeClr val="accent1"/>
                </a:solidFill>
                <a:latin typeface="Liberation Sans"/>
                <a:ea typeface="ＭＳ Ｐゴシック" charset="0"/>
              </a:rPr>
              <a:t>What information is on the strip on your card? How is this used</a:t>
            </a:r>
            <a:r>
              <a:rPr lang="en-GB" sz="7200" dirty="0" smtClean="0">
                <a:solidFill>
                  <a:schemeClr val="accent1"/>
                </a:solidFill>
                <a:latin typeface="Liberation Sans"/>
                <a:ea typeface="ＭＳ Ｐゴシック" charset="0"/>
              </a:rPr>
              <a:t>?</a:t>
            </a:r>
            <a:endParaRPr lang="en-GB" sz="7200" dirty="0">
              <a:solidFill>
                <a:schemeClr val="accent1"/>
              </a:solidFill>
              <a:latin typeface="Liberation Sans"/>
              <a:ea typeface="ＭＳ Ｐゴシック" charset="0"/>
            </a:endParaRPr>
          </a:p>
          <a:p>
            <a:pPr lvl="1" eaLnBrk="1" hangingPunct="1">
              <a:lnSpc>
                <a:spcPct val="90000"/>
              </a:lnSpc>
            </a:pPr>
            <a:endParaRPr lang="en-GB" sz="7200" dirty="0">
              <a:solidFill>
                <a:schemeClr val="accent1"/>
              </a:solidFill>
              <a:latin typeface="Liberation Sans"/>
              <a:ea typeface="ＭＳ Ｐゴシック" charset="0"/>
            </a:endParaRPr>
          </a:p>
          <a:p>
            <a:pPr lvl="1" eaLnBrk="1" hangingPunct="1">
              <a:lnSpc>
                <a:spcPct val="90000"/>
              </a:lnSpc>
            </a:pPr>
            <a:r>
              <a:rPr lang="en-GB" sz="7200" dirty="0">
                <a:solidFill>
                  <a:schemeClr val="accent1"/>
                </a:solidFill>
                <a:latin typeface="Liberation Sans"/>
                <a:ea typeface="ＭＳ Ｐゴシック" charset="0"/>
              </a:rPr>
              <a:t>What happens if you enter the wrong number</a:t>
            </a:r>
            <a:r>
              <a:rPr lang="en-GB" sz="7200" dirty="0" smtClean="0">
                <a:solidFill>
                  <a:schemeClr val="accent1"/>
                </a:solidFill>
                <a:latin typeface="Liberation Sans"/>
                <a:ea typeface="ＭＳ Ｐゴシック" charset="0"/>
              </a:rPr>
              <a:t>?</a:t>
            </a:r>
            <a:endParaRPr lang="en-GB" sz="7200" dirty="0">
              <a:solidFill>
                <a:schemeClr val="accent1"/>
              </a:solidFill>
              <a:latin typeface="Liberation Sans"/>
              <a:ea typeface="ＭＳ Ｐゴシック" charset="0"/>
            </a:endParaRPr>
          </a:p>
          <a:p>
            <a:pPr lvl="1" eaLnBrk="1" hangingPunct="1">
              <a:lnSpc>
                <a:spcPct val="90000"/>
              </a:lnSpc>
            </a:pPr>
            <a:endParaRPr lang="en-GB" sz="7200" dirty="0">
              <a:solidFill>
                <a:schemeClr val="accent1"/>
              </a:solidFill>
              <a:latin typeface="Liberation Sans"/>
              <a:ea typeface="ＭＳ Ｐゴシック" charset="0"/>
            </a:endParaRPr>
          </a:p>
          <a:p>
            <a:pPr lvl="1" eaLnBrk="1" hangingPunct="1">
              <a:lnSpc>
                <a:spcPct val="90000"/>
              </a:lnSpc>
            </a:pPr>
            <a:r>
              <a:rPr lang="en-GB" sz="7200" dirty="0">
                <a:solidFill>
                  <a:schemeClr val="accent1"/>
                </a:solidFill>
                <a:latin typeface="Liberation Sans"/>
                <a:ea typeface="ＭＳ Ｐゴシック" charset="0"/>
              </a:rPr>
              <a:t>Why are there pauses between the steps of a transaction? What happens if you try to type during them</a:t>
            </a:r>
            <a:r>
              <a:rPr lang="en-GB" sz="7200" dirty="0" smtClean="0">
                <a:solidFill>
                  <a:schemeClr val="accent1"/>
                </a:solidFill>
                <a:latin typeface="Liberation Sans"/>
                <a:ea typeface="ＭＳ Ｐゴシック" charset="0"/>
              </a:rPr>
              <a:t>?</a:t>
            </a:r>
            <a:endParaRPr lang="en-GB" sz="7200" dirty="0">
              <a:solidFill>
                <a:schemeClr val="accent1"/>
              </a:solidFill>
              <a:latin typeface="Liberation Sans"/>
              <a:ea typeface="ＭＳ Ｐゴシック" charset="0"/>
            </a:endParaRPr>
          </a:p>
          <a:p>
            <a:pPr lvl="1" eaLnBrk="1" hangingPunct="1">
              <a:lnSpc>
                <a:spcPct val="90000"/>
              </a:lnSpc>
            </a:pPr>
            <a:endParaRPr lang="en-GB" sz="7200" dirty="0">
              <a:solidFill>
                <a:schemeClr val="accent1"/>
              </a:solidFill>
              <a:latin typeface="Liberation Sans"/>
              <a:ea typeface="ＭＳ Ｐゴシック" charset="0"/>
            </a:endParaRPr>
          </a:p>
          <a:p>
            <a:pPr lvl="1" eaLnBrk="1" hangingPunct="1">
              <a:lnSpc>
                <a:spcPct val="90000"/>
              </a:lnSpc>
            </a:pPr>
            <a:r>
              <a:rPr lang="en-GB" sz="7200" dirty="0">
                <a:solidFill>
                  <a:schemeClr val="accent1"/>
                </a:solidFill>
                <a:latin typeface="Liberation Sans"/>
                <a:ea typeface="ＭＳ Ｐゴシック" charset="0"/>
              </a:rPr>
              <a:t>Why does the card stay inside the machine</a:t>
            </a:r>
            <a:r>
              <a:rPr lang="en-GB" sz="7200" dirty="0" smtClean="0">
                <a:solidFill>
                  <a:schemeClr val="accent1"/>
                </a:solidFill>
                <a:latin typeface="Liberation Sans"/>
                <a:ea typeface="ＭＳ Ｐゴシック" charset="0"/>
              </a:rPr>
              <a:t>?</a:t>
            </a:r>
            <a:endParaRPr lang="en-GB" sz="7200" dirty="0">
              <a:solidFill>
                <a:schemeClr val="accent1"/>
              </a:solidFill>
              <a:latin typeface="Liberation Sans"/>
              <a:ea typeface="ＭＳ Ｐゴシック" charset="0"/>
            </a:endParaRPr>
          </a:p>
          <a:p>
            <a:pPr lvl="1" eaLnBrk="1" hangingPunct="1">
              <a:lnSpc>
                <a:spcPct val="90000"/>
              </a:lnSpc>
            </a:pPr>
            <a:endParaRPr lang="en-GB" sz="7200" dirty="0">
              <a:solidFill>
                <a:schemeClr val="accent1"/>
              </a:solidFill>
              <a:latin typeface="Liberation Sans"/>
              <a:ea typeface="ＭＳ Ｐゴシック" charset="0"/>
            </a:endParaRPr>
          </a:p>
          <a:p>
            <a:pPr lvl="1" eaLnBrk="1" hangingPunct="1">
              <a:lnSpc>
                <a:spcPct val="90000"/>
              </a:lnSpc>
            </a:pPr>
            <a:r>
              <a:rPr lang="en-GB" sz="7200" dirty="0">
                <a:solidFill>
                  <a:schemeClr val="accent1"/>
                </a:solidFill>
                <a:latin typeface="Liberation Sans"/>
                <a:ea typeface="ＭＳ Ｐゴシック" charset="0"/>
              </a:rPr>
              <a:t>Do you count the money? Why?</a:t>
            </a:r>
          </a:p>
          <a:p>
            <a:pPr eaLnBrk="1" hangingPunct="1">
              <a:lnSpc>
                <a:spcPct val="90000"/>
              </a:lnSpc>
            </a:pPr>
            <a:endParaRPr lang="en-GB" sz="2400" dirty="0">
              <a:latin typeface="Liberation Sans"/>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43</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35501988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2" name="Rectangle 2"/>
          <p:cNvSpPr>
            <a:spLocks noGrp="1" noChangeArrowheads="1"/>
          </p:cNvSpPr>
          <p:nvPr>
            <p:ph type="title" idx="4294967295"/>
          </p:nvPr>
        </p:nvSpPr>
        <p:spPr>
          <a:xfrm>
            <a:off x="685800" y="0"/>
            <a:ext cx="7772400" cy="1143000"/>
          </a:xfrm>
        </p:spPr>
        <p:txBody>
          <a:bodyPr/>
          <a:lstStyle/>
          <a:p>
            <a:pPr eaLnBrk="1" hangingPunct="1"/>
            <a:r>
              <a:rPr lang="en-GB">
                <a:latin typeface="Liberation Sans"/>
              </a:rPr>
              <a:t>How did you fare?</a:t>
            </a:r>
          </a:p>
        </p:txBody>
      </p:sp>
      <p:sp>
        <p:nvSpPr>
          <p:cNvPr id="94213" name="Rectangle 3"/>
          <p:cNvSpPr>
            <a:spLocks noGrp="1" noChangeArrowheads="1"/>
          </p:cNvSpPr>
          <p:nvPr>
            <p:ph type="body" idx="4294967295"/>
          </p:nvPr>
        </p:nvSpPr>
        <p:spPr>
          <a:xfrm>
            <a:off x="685800" y="1447800"/>
            <a:ext cx="7772400" cy="4876800"/>
          </a:xfrm>
        </p:spPr>
        <p:txBody>
          <a:bodyPr/>
          <a:lstStyle/>
          <a:p>
            <a:pPr eaLnBrk="1" hangingPunct="1"/>
            <a:r>
              <a:rPr lang="en-GB" sz="2400" dirty="0">
                <a:latin typeface="Liberation Sans"/>
              </a:rPr>
              <a:t>Your mental model</a:t>
            </a:r>
          </a:p>
          <a:p>
            <a:pPr lvl="1" eaLnBrk="1" hangingPunct="1"/>
            <a:r>
              <a:rPr lang="en-GB" sz="2000" dirty="0">
                <a:solidFill>
                  <a:schemeClr val="accent1"/>
                </a:solidFill>
                <a:latin typeface="Liberation Sans"/>
                <a:ea typeface="ＭＳ Ｐゴシック" charset="0"/>
              </a:rPr>
              <a:t>How accurate?</a:t>
            </a:r>
          </a:p>
          <a:p>
            <a:pPr lvl="1" eaLnBrk="1" hangingPunct="1"/>
            <a:r>
              <a:rPr lang="en-GB" sz="2000" dirty="0">
                <a:solidFill>
                  <a:schemeClr val="accent1"/>
                </a:solidFill>
                <a:latin typeface="Liberation Sans"/>
                <a:ea typeface="ＭＳ Ｐゴシック" charset="0"/>
              </a:rPr>
              <a:t>How similar?</a:t>
            </a:r>
          </a:p>
          <a:p>
            <a:pPr lvl="1" eaLnBrk="1" hangingPunct="1"/>
            <a:r>
              <a:rPr lang="en-GB" sz="2000" dirty="0">
                <a:solidFill>
                  <a:schemeClr val="accent1"/>
                </a:solidFill>
                <a:latin typeface="Liberation Sans"/>
                <a:ea typeface="ＭＳ Ｐゴシック" charset="0"/>
              </a:rPr>
              <a:t>How shallow?</a:t>
            </a:r>
          </a:p>
          <a:p>
            <a:pPr lvl="1" eaLnBrk="1" hangingPunct="1"/>
            <a:endParaRPr lang="en-GB" sz="700" dirty="0">
              <a:latin typeface="Liberation Sans"/>
              <a:ea typeface="ＭＳ Ｐゴシック" charset="0"/>
            </a:endParaRPr>
          </a:p>
          <a:p>
            <a:pPr eaLnBrk="1" hangingPunct="1"/>
            <a:r>
              <a:rPr lang="en-GB" sz="2400" dirty="0">
                <a:latin typeface="Liberation Sans"/>
              </a:rPr>
              <a:t>Payne (1991) did a similar study and found that people frequently resort to analogies to explain how they work</a:t>
            </a:r>
          </a:p>
          <a:p>
            <a:pPr eaLnBrk="1" hangingPunct="1"/>
            <a:endParaRPr lang="en-GB" sz="1200" dirty="0">
              <a:latin typeface="Liberation Sans"/>
            </a:endParaRPr>
          </a:p>
          <a:p>
            <a:pPr eaLnBrk="1" hangingPunct="1"/>
            <a:r>
              <a:rPr lang="en-GB" sz="2400" dirty="0">
                <a:latin typeface="Liberation Sans"/>
              </a:rPr>
              <a:t>People</a:t>
            </a:r>
            <a:r>
              <a:rPr lang="ja-JP" altLang="en-GB" sz="2400" dirty="0">
                <a:latin typeface="Liberation Sans"/>
              </a:rPr>
              <a:t>’</a:t>
            </a:r>
            <a:r>
              <a:rPr lang="en-GB" sz="2400" dirty="0">
                <a:latin typeface="Liberation Sans"/>
              </a:rPr>
              <a:t>s accounts greatly varied and were often ad hoc</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44</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2015906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60" name="Rectangle 2"/>
          <p:cNvSpPr>
            <a:spLocks noGrp="1" noChangeArrowheads="1"/>
          </p:cNvSpPr>
          <p:nvPr>
            <p:ph type="title" idx="4294967295"/>
          </p:nvPr>
        </p:nvSpPr>
        <p:spPr/>
        <p:txBody>
          <a:bodyPr>
            <a:normAutofit fontScale="90000"/>
          </a:bodyPr>
          <a:lstStyle/>
          <a:p>
            <a:pPr eaLnBrk="1" hangingPunct="1"/>
            <a:r>
              <a:rPr lang="en-GB">
                <a:latin typeface="Liberation Sans"/>
              </a:rPr>
              <a:t>Gulfs of execution and evaluation </a:t>
            </a:r>
          </a:p>
        </p:txBody>
      </p:sp>
      <p:sp>
        <p:nvSpPr>
          <p:cNvPr id="96261" name="Rectangle 3"/>
          <p:cNvSpPr>
            <a:spLocks noGrp="1" noChangeArrowheads="1"/>
          </p:cNvSpPr>
          <p:nvPr>
            <p:ph type="body" idx="4294967295"/>
          </p:nvPr>
        </p:nvSpPr>
        <p:spPr/>
        <p:txBody>
          <a:bodyPr/>
          <a:lstStyle/>
          <a:p>
            <a:pPr eaLnBrk="1" hangingPunct="1">
              <a:lnSpc>
                <a:spcPct val="90000"/>
              </a:lnSpc>
            </a:pPr>
            <a:r>
              <a:rPr lang="en-GB" sz="2800" dirty="0">
                <a:latin typeface="Liberation Sans"/>
              </a:rPr>
              <a:t>The </a:t>
            </a:r>
            <a:r>
              <a:rPr lang="ja-JP" altLang="en-GB" sz="2800" dirty="0">
                <a:latin typeface="Liberation Sans"/>
              </a:rPr>
              <a:t>‘</a:t>
            </a:r>
            <a:r>
              <a:rPr lang="en-GB" sz="2800" dirty="0">
                <a:latin typeface="Liberation Sans"/>
              </a:rPr>
              <a:t>gulfs</a:t>
            </a:r>
            <a:r>
              <a:rPr lang="ja-JP" altLang="en-GB" sz="2800" dirty="0">
                <a:latin typeface="Liberation Sans"/>
              </a:rPr>
              <a:t>’</a:t>
            </a:r>
            <a:r>
              <a:rPr lang="en-GB" sz="2800" dirty="0">
                <a:latin typeface="Liberation Sans"/>
              </a:rPr>
              <a:t> explicate the gaps that exist between the user and the interface </a:t>
            </a:r>
            <a:endParaRPr lang="en-GB" sz="2800" dirty="0" smtClean="0">
              <a:latin typeface="Liberation Sans"/>
            </a:endParaRPr>
          </a:p>
          <a:p>
            <a:pPr eaLnBrk="1" hangingPunct="1">
              <a:lnSpc>
                <a:spcPct val="90000"/>
              </a:lnSpc>
            </a:pPr>
            <a:endParaRPr lang="en-GB" sz="1200" dirty="0">
              <a:latin typeface="Liberation Sans"/>
            </a:endParaRPr>
          </a:p>
          <a:p>
            <a:pPr eaLnBrk="1" hangingPunct="1">
              <a:lnSpc>
                <a:spcPct val="90000"/>
              </a:lnSpc>
            </a:pPr>
            <a:r>
              <a:rPr lang="en-GB" sz="2800" dirty="0">
                <a:latin typeface="Liberation Sans"/>
              </a:rPr>
              <a:t>The gulf of </a:t>
            </a:r>
            <a:r>
              <a:rPr lang="en-GB" sz="2800" dirty="0" smtClean="0">
                <a:latin typeface="Liberation Sans"/>
              </a:rPr>
              <a:t>execution </a:t>
            </a:r>
            <a:endParaRPr lang="en-GB" sz="2800" dirty="0">
              <a:latin typeface="Liberation Sans"/>
            </a:endParaRPr>
          </a:p>
          <a:p>
            <a:pPr lvl="1" eaLnBrk="1" hangingPunct="1">
              <a:lnSpc>
                <a:spcPct val="90000"/>
              </a:lnSpc>
            </a:pPr>
            <a:r>
              <a:rPr lang="en-GB" sz="2400" dirty="0">
                <a:solidFill>
                  <a:schemeClr val="accent1"/>
                </a:solidFill>
                <a:latin typeface="Liberation Sans"/>
                <a:ea typeface="ＭＳ Ｐゴシック" charset="0"/>
              </a:rPr>
              <a:t>the distance from the user to the physical </a:t>
            </a:r>
            <a:r>
              <a:rPr lang="en-GB" sz="2400" dirty="0" smtClean="0">
                <a:solidFill>
                  <a:schemeClr val="accent1"/>
                </a:solidFill>
                <a:latin typeface="Liberation Sans"/>
                <a:ea typeface="ＭＳ Ｐゴシック" charset="0"/>
              </a:rPr>
              <a:t>system</a:t>
            </a:r>
          </a:p>
          <a:p>
            <a:pPr lvl="1" eaLnBrk="1" hangingPunct="1">
              <a:lnSpc>
                <a:spcPct val="90000"/>
              </a:lnSpc>
            </a:pPr>
            <a:endParaRPr lang="en-GB" sz="1200" dirty="0">
              <a:solidFill>
                <a:schemeClr val="accent1"/>
              </a:solidFill>
              <a:latin typeface="Liberation Sans"/>
              <a:ea typeface="ＭＳ Ｐゴシック" charset="0"/>
            </a:endParaRPr>
          </a:p>
          <a:p>
            <a:pPr eaLnBrk="1" hangingPunct="1">
              <a:lnSpc>
                <a:spcPct val="90000"/>
              </a:lnSpc>
            </a:pPr>
            <a:r>
              <a:rPr lang="en-GB" sz="2800" dirty="0">
                <a:latin typeface="Liberation Sans"/>
              </a:rPr>
              <a:t>The gulf of evaluation </a:t>
            </a:r>
          </a:p>
          <a:p>
            <a:pPr lvl="1" eaLnBrk="1" hangingPunct="1">
              <a:lnSpc>
                <a:spcPct val="90000"/>
              </a:lnSpc>
            </a:pPr>
            <a:r>
              <a:rPr lang="en-GB" sz="2400" dirty="0">
                <a:solidFill>
                  <a:schemeClr val="accent1"/>
                </a:solidFill>
                <a:latin typeface="Liberation Sans"/>
                <a:ea typeface="ＭＳ Ｐゴシック" charset="0"/>
              </a:rPr>
              <a:t>the distance from the physical system to the user </a:t>
            </a:r>
            <a:endParaRPr lang="en-GB" sz="2400" dirty="0" smtClean="0">
              <a:solidFill>
                <a:schemeClr val="accent1"/>
              </a:solidFill>
              <a:latin typeface="Liberation Sans"/>
              <a:ea typeface="ＭＳ Ｐゴシック" charset="0"/>
            </a:endParaRPr>
          </a:p>
          <a:p>
            <a:pPr lvl="1" eaLnBrk="1" hangingPunct="1">
              <a:lnSpc>
                <a:spcPct val="90000"/>
              </a:lnSpc>
            </a:pPr>
            <a:endParaRPr lang="en-GB" sz="1200" dirty="0">
              <a:solidFill>
                <a:schemeClr val="accent1"/>
              </a:solidFill>
              <a:latin typeface="Liberation Sans"/>
              <a:ea typeface="ＭＳ Ｐゴシック" charset="0"/>
            </a:endParaRPr>
          </a:p>
          <a:p>
            <a:pPr eaLnBrk="1" hangingPunct="1">
              <a:lnSpc>
                <a:spcPct val="90000"/>
              </a:lnSpc>
            </a:pPr>
            <a:r>
              <a:rPr lang="en-GB" sz="2800" dirty="0">
                <a:latin typeface="Liberation Sans"/>
              </a:rPr>
              <a:t>Bridging the gulfs can reduce cognitive effort required to perform tasks</a:t>
            </a:r>
          </a:p>
        </p:txBody>
      </p:sp>
      <p:sp>
        <p:nvSpPr>
          <p:cNvPr id="96262" name="TextBox 3"/>
          <p:cNvSpPr txBox="1">
            <a:spLocks noChangeArrowheads="1"/>
          </p:cNvSpPr>
          <p:nvPr/>
        </p:nvSpPr>
        <p:spPr bwMode="auto">
          <a:xfrm>
            <a:off x="3275856" y="5805264"/>
            <a:ext cx="347082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r>
              <a:rPr lang="en-GB" baseline="-25000" dirty="0">
                <a:solidFill>
                  <a:schemeClr val="accent1"/>
                </a:solidFill>
                <a:latin typeface="Liberation Sans"/>
              </a:rPr>
              <a:t>Norman, 1986; Hutchins </a:t>
            </a:r>
            <a:r>
              <a:rPr lang="en-GB" i="1" baseline="-25000" dirty="0">
                <a:solidFill>
                  <a:schemeClr val="accent1"/>
                </a:solidFill>
                <a:latin typeface="Liberation Sans"/>
              </a:rPr>
              <a:t>et al</a:t>
            </a:r>
            <a:r>
              <a:rPr lang="en-GB" baseline="-25000" dirty="0">
                <a:solidFill>
                  <a:schemeClr val="accent1"/>
                </a:solidFill>
                <a:latin typeface="Liberation Sans"/>
              </a:rPr>
              <a:t>, 1986 </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4" name="Slide Number Placeholder 3"/>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45</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0922859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4"/>
          <p:cNvSpPr>
            <a:spLocks noGrp="1"/>
          </p:cNvSpPr>
          <p:nvPr>
            <p:ph type="title"/>
          </p:nvPr>
        </p:nvSpPr>
        <p:spPr/>
        <p:txBody>
          <a:bodyPr/>
          <a:lstStyle/>
          <a:p>
            <a:pPr eaLnBrk="1" hangingPunct="1"/>
            <a:r>
              <a:rPr lang="en-GB">
                <a:latin typeface="Liberation Sans"/>
              </a:rPr>
              <a:t>Bridging the gulfs</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46</a:t>
            </a:fld>
            <a:endParaRPr lang="en-GB" dirty="0">
              <a:solidFill>
                <a:schemeClr val="accent6">
                  <a:lumMod val="75000"/>
                </a:schemeClr>
              </a:solidFill>
              <a:latin typeface="Liberation Sans"/>
            </a:endParaRPr>
          </a:p>
        </p:txBody>
      </p:sp>
      <p:pic>
        <p:nvPicPr>
          <p:cNvPr id="1454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1439481"/>
            <a:ext cx="7992888" cy="48395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737613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6" name="Rectangle 2"/>
          <p:cNvSpPr>
            <a:spLocks noGrp="1" noChangeArrowheads="1"/>
          </p:cNvSpPr>
          <p:nvPr>
            <p:ph type="title" idx="4294967295"/>
          </p:nvPr>
        </p:nvSpPr>
        <p:spPr/>
        <p:txBody>
          <a:bodyPr/>
          <a:lstStyle/>
          <a:p>
            <a:pPr eaLnBrk="1" hangingPunct="1"/>
            <a:r>
              <a:rPr lang="en-GB">
                <a:latin typeface="Liberation Sans"/>
              </a:rPr>
              <a:t>Information processing</a:t>
            </a:r>
          </a:p>
        </p:txBody>
      </p:sp>
      <p:sp>
        <p:nvSpPr>
          <p:cNvPr id="100357" name="Rectangle 3"/>
          <p:cNvSpPr>
            <a:spLocks noGrp="1" noChangeArrowheads="1"/>
          </p:cNvSpPr>
          <p:nvPr>
            <p:ph type="body" idx="4294967295"/>
          </p:nvPr>
        </p:nvSpPr>
        <p:spPr/>
        <p:txBody>
          <a:bodyPr/>
          <a:lstStyle/>
          <a:p>
            <a:pPr eaLnBrk="1" hangingPunct="1"/>
            <a:r>
              <a:rPr lang="en-GB">
                <a:latin typeface="Liberation Sans"/>
              </a:rPr>
              <a:t>Conceptualizes human performance in metaphorical terms of information processing stages</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4" name="Slide Number Placeholder 3"/>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47</a:t>
            </a:fld>
            <a:endParaRPr lang="en-GB" dirty="0">
              <a:solidFill>
                <a:schemeClr val="accent6">
                  <a:lumMod val="75000"/>
                </a:schemeClr>
              </a:solidFill>
              <a:latin typeface="Liberation Sans"/>
            </a:endParaRPr>
          </a:p>
        </p:txBody>
      </p:sp>
      <p:pic>
        <p:nvPicPr>
          <p:cNvPr id="14643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3501008"/>
            <a:ext cx="8568952" cy="21203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848337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4" name="Rectangle 2"/>
          <p:cNvSpPr>
            <a:spLocks noGrp="1" noChangeArrowheads="1"/>
          </p:cNvSpPr>
          <p:nvPr>
            <p:ph type="title" idx="4294967295"/>
          </p:nvPr>
        </p:nvSpPr>
        <p:spPr/>
        <p:txBody>
          <a:bodyPr>
            <a:normAutofit fontScale="90000"/>
          </a:bodyPr>
          <a:lstStyle/>
          <a:p>
            <a:pPr eaLnBrk="1" hangingPunct="1"/>
            <a:r>
              <a:rPr lang="en-GB">
                <a:latin typeface="Liberation Sans"/>
              </a:rPr>
              <a:t>Model Human processor (Card et al, 1983)</a:t>
            </a:r>
          </a:p>
        </p:txBody>
      </p:sp>
      <p:sp>
        <p:nvSpPr>
          <p:cNvPr id="102405" name="Rectangle 3"/>
          <p:cNvSpPr>
            <a:spLocks noGrp="1" noChangeArrowheads="1"/>
          </p:cNvSpPr>
          <p:nvPr>
            <p:ph type="body" idx="4294967295"/>
          </p:nvPr>
        </p:nvSpPr>
        <p:spPr>
          <a:xfrm>
            <a:off x="467544" y="1700808"/>
            <a:ext cx="8229600" cy="4525963"/>
          </a:xfrm>
        </p:spPr>
        <p:txBody>
          <a:bodyPr>
            <a:normAutofit/>
          </a:bodyPr>
          <a:lstStyle/>
          <a:p>
            <a:pPr eaLnBrk="1" hangingPunct="1"/>
            <a:r>
              <a:rPr lang="en-GB" sz="3000" dirty="0">
                <a:latin typeface="Liberation Sans"/>
              </a:rPr>
              <a:t>Models the information processes of a user interacting with a computer </a:t>
            </a:r>
            <a:endParaRPr lang="en-GB" sz="3000" dirty="0" smtClean="0">
              <a:latin typeface="Liberation Sans"/>
            </a:endParaRPr>
          </a:p>
          <a:p>
            <a:pPr eaLnBrk="1" hangingPunct="1"/>
            <a:endParaRPr lang="en-GB" sz="1200" dirty="0">
              <a:latin typeface="Liberation Sans"/>
            </a:endParaRPr>
          </a:p>
          <a:p>
            <a:pPr eaLnBrk="1" hangingPunct="1"/>
            <a:r>
              <a:rPr lang="en-GB" sz="3000" dirty="0">
                <a:latin typeface="Liberation Sans"/>
              </a:rPr>
              <a:t>Predicts which cognitive processes are involved when a user interacts with a </a:t>
            </a:r>
            <a:r>
              <a:rPr lang="en-GB" sz="3000" dirty="0" smtClean="0">
                <a:latin typeface="Liberation Sans"/>
              </a:rPr>
              <a:t>computer</a:t>
            </a:r>
          </a:p>
          <a:p>
            <a:pPr eaLnBrk="1" hangingPunct="1"/>
            <a:endParaRPr lang="en-GB" sz="1200" dirty="0">
              <a:latin typeface="Liberation Sans"/>
            </a:endParaRPr>
          </a:p>
          <a:p>
            <a:pPr eaLnBrk="1" hangingPunct="1"/>
            <a:r>
              <a:rPr lang="en-GB" sz="3000" dirty="0">
                <a:latin typeface="Liberation Sans"/>
              </a:rPr>
              <a:t>Enables calculations to be made of how long a user will take to carry out a task</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48</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51881518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3" name="Rectangle 2"/>
          <p:cNvSpPr>
            <a:spLocks noGrp="1" noChangeArrowheads="1"/>
          </p:cNvSpPr>
          <p:nvPr>
            <p:ph type="title" idx="4294967295"/>
          </p:nvPr>
        </p:nvSpPr>
        <p:spPr>
          <a:xfrm>
            <a:off x="467544" y="188640"/>
            <a:ext cx="8229600" cy="706090"/>
          </a:xfrm>
        </p:spPr>
        <p:txBody>
          <a:bodyPr>
            <a:normAutofit fontScale="90000"/>
          </a:bodyPr>
          <a:lstStyle/>
          <a:p>
            <a:pPr eaLnBrk="1" hangingPunct="1"/>
            <a:r>
              <a:rPr lang="en-GB" dirty="0">
                <a:latin typeface="Verdana" charset="0"/>
              </a:rPr>
              <a:t>The human processor model</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49</a:t>
            </a:fld>
            <a:endParaRPr lang="en-GB" dirty="0">
              <a:solidFill>
                <a:schemeClr val="accent6">
                  <a:lumMod val="75000"/>
                </a:schemeClr>
              </a:solidFill>
              <a:latin typeface="Liberation Sans"/>
            </a:endParaRPr>
          </a:p>
        </p:txBody>
      </p:sp>
      <p:pic>
        <p:nvPicPr>
          <p:cNvPr id="128029" name="Picture 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7744" y="908719"/>
            <a:ext cx="4680520" cy="5465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46952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2"/>
          <p:cNvSpPr>
            <a:spLocks noGrp="1" noChangeArrowheads="1"/>
          </p:cNvSpPr>
          <p:nvPr>
            <p:ph type="title" idx="4294967295"/>
          </p:nvPr>
        </p:nvSpPr>
        <p:spPr>
          <a:xfrm>
            <a:off x="685800" y="381000"/>
            <a:ext cx="7772400" cy="1143000"/>
          </a:xfrm>
          <a:noFill/>
        </p:spPr>
        <p:txBody>
          <a:bodyPr lIns="90487" tIns="44450" rIns="90487" bIns="44450"/>
          <a:lstStyle/>
          <a:p>
            <a:pPr eaLnBrk="1" hangingPunct="1"/>
            <a:r>
              <a:rPr lang="en-GB">
                <a:latin typeface="Liberation Sans"/>
              </a:rPr>
              <a:t>Attention </a:t>
            </a:r>
          </a:p>
        </p:txBody>
      </p:sp>
      <p:sp>
        <p:nvSpPr>
          <p:cNvPr id="21509" name="Rectangle 3"/>
          <p:cNvSpPr>
            <a:spLocks noGrp="1" noChangeArrowheads="1"/>
          </p:cNvSpPr>
          <p:nvPr>
            <p:ph type="body" idx="4294967295"/>
          </p:nvPr>
        </p:nvSpPr>
        <p:spPr>
          <a:xfrm>
            <a:off x="762000" y="1752600"/>
            <a:ext cx="7772400" cy="4114800"/>
          </a:xfrm>
          <a:noFill/>
        </p:spPr>
        <p:txBody>
          <a:bodyPr lIns="90487" tIns="44450" rIns="90487" bIns="44450">
            <a:normAutofit fontScale="92500" lnSpcReduction="20000"/>
          </a:bodyPr>
          <a:lstStyle/>
          <a:p>
            <a:pPr eaLnBrk="1" hangingPunct="1">
              <a:lnSpc>
                <a:spcPct val="90000"/>
              </a:lnSpc>
            </a:pPr>
            <a:r>
              <a:rPr lang="en-GB" sz="2000" dirty="0">
                <a:solidFill>
                  <a:srgbClr val="FF0000"/>
                </a:solidFill>
                <a:latin typeface="Liberation Sans"/>
              </a:rPr>
              <a:t>Selecting things to concentrate on at a point in time from the mass of stimuli around </a:t>
            </a:r>
            <a:r>
              <a:rPr lang="en-GB" sz="2000" dirty="0" smtClean="0">
                <a:solidFill>
                  <a:srgbClr val="FF0000"/>
                </a:solidFill>
                <a:latin typeface="Liberation Sans"/>
              </a:rPr>
              <a:t>us</a:t>
            </a:r>
          </a:p>
          <a:p>
            <a:pPr eaLnBrk="1" hangingPunct="1">
              <a:lnSpc>
                <a:spcPct val="90000"/>
              </a:lnSpc>
            </a:pPr>
            <a:endParaRPr lang="en-GB" sz="2000" dirty="0">
              <a:solidFill>
                <a:srgbClr val="FF0000"/>
              </a:solidFill>
              <a:latin typeface="Liberation Sans"/>
            </a:endParaRPr>
          </a:p>
          <a:p>
            <a:pPr eaLnBrk="1" hangingPunct="1">
              <a:lnSpc>
                <a:spcPct val="90000"/>
              </a:lnSpc>
            </a:pPr>
            <a:r>
              <a:rPr lang="en-GB" sz="2000" dirty="0">
                <a:solidFill>
                  <a:srgbClr val="FF0000"/>
                </a:solidFill>
                <a:latin typeface="Liberation Sans"/>
              </a:rPr>
              <a:t>Allows us to </a:t>
            </a:r>
            <a:r>
              <a:rPr lang="en-GB" sz="2000" dirty="0" smtClean="0">
                <a:solidFill>
                  <a:srgbClr val="FF0000"/>
                </a:solidFill>
                <a:latin typeface="Liberation Sans"/>
              </a:rPr>
              <a:t>focus </a:t>
            </a:r>
            <a:r>
              <a:rPr lang="en-GB" sz="2000" dirty="0">
                <a:solidFill>
                  <a:srgbClr val="FF0000"/>
                </a:solidFill>
                <a:latin typeface="Liberation Sans"/>
              </a:rPr>
              <a:t>on information that is relevant to what we are </a:t>
            </a:r>
            <a:r>
              <a:rPr lang="en-GB" sz="2000" dirty="0" smtClean="0">
                <a:solidFill>
                  <a:srgbClr val="FF0000"/>
                </a:solidFill>
                <a:latin typeface="Liberation Sans"/>
              </a:rPr>
              <a:t>doing</a:t>
            </a:r>
          </a:p>
          <a:p>
            <a:pPr eaLnBrk="1" hangingPunct="1">
              <a:lnSpc>
                <a:spcPct val="90000"/>
              </a:lnSpc>
            </a:pPr>
            <a:endParaRPr lang="en-GB" sz="2000" dirty="0">
              <a:solidFill>
                <a:srgbClr val="FF0000"/>
              </a:solidFill>
              <a:latin typeface="Liberation Sans"/>
            </a:endParaRPr>
          </a:p>
          <a:p>
            <a:pPr eaLnBrk="1" hangingPunct="1">
              <a:lnSpc>
                <a:spcPct val="90000"/>
              </a:lnSpc>
            </a:pPr>
            <a:r>
              <a:rPr lang="en-GB" sz="2000" dirty="0">
                <a:solidFill>
                  <a:srgbClr val="FF0000"/>
                </a:solidFill>
                <a:latin typeface="Liberation Sans"/>
              </a:rPr>
              <a:t>Involves audio and/or visual senses </a:t>
            </a:r>
            <a:endParaRPr lang="en-GB" sz="2000" dirty="0" smtClean="0">
              <a:solidFill>
                <a:srgbClr val="FF0000"/>
              </a:solidFill>
              <a:latin typeface="Liberation Sans"/>
            </a:endParaRPr>
          </a:p>
          <a:p>
            <a:pPr eaLnBrk="1" hangingPunct="1">
              <a:lnSpc>
                <a:spcPct val="90000"/>
              </a:lnSpc>
            </a:pPr>
            <a:endParaRPr lang="en-GB" sz="2000" dirty="0">
              <a:solidFill>
                <a:srgbClr val="FF0000"/>
              </a:solidFill>
              <a:latin typeface="Liberation Sans"/>
            </a:endParaRPr>
          </a:p>
          <a:p>
            <a:pPr eaLnBrk="1" hangingPunct="1">
              <a:lnSpc>
                <a:spcPct val="90000"/>
              </a:lnSpc>
            </a:pPr>
            <a:endParaRPr lang="en-GB" sz="700" dirty="0">
              <a:solidFill>
                <a:srgbClr val="FF0000"/>
              </a:solidFill>
              <a:latin typeface="Liberation Sans"/>
            </a:endParaRPr>
          </a:p>
          <a:p>
            <a:pPr eaLnBrk="1" hangingPunct="1">
              <a:lnSpc>
                <a:spcPct val="90000"/>
              </a:lnSpc>
            </a:pPr>
            <a:r>
              <a:rPr lang="en-GB" sz="2000" dirty="0">
                <a:solidFill>
                  <a:srgbClr val="FF0000"/>
                </a:solidFill>
                <a:latin typeface="Liberation Sans"/>
              </a:rPr>
              <a:t>Focussed and divided attention enables us to be selective in terms of the mass of competing stimuli but limits our ability to keep track of all </a:t>
            </a:r>
            <a:r>
              <a:rPr lang="en-GB" sz="2000" dirty="0" smtClean="0">
                <a:solidFill>
                  <a:srgbClr val="FF0000"/>
                </a:solidFill>
                <a:latin typeface="Liberation Sans"/>
              </a:rPr>
              <a:t>events</a:t>
            </a:r>
          </a:p>
          <a:p>
            <a:pPr eaLnBrk="1" hangingPunct="1">
              <a:lnSpc>
                <a:spcPct val="90000"/>
              </a:lnSpc>
            </a:pPr>
            <a:endParaRPr lang="en-GB" sz="2000" dirty="0">
              <a:solidFill>
                <a:srgbClr val="FF0000"/>
              </a:solidFill>
              <a:latin typeface="Liberation Sans"/>
            </a:endParaRPr>
          </a:p>
          <a:p>
            <a:pPr eaLnBrk="1" hangingPunct="1">
              <a:lnSpc>
                <a:spcPct val="90000"/>
              </a:lnSpc>
            </a:pPr>
            <a:endParaRPr lang="en-GB" sz="700" dirty="0">
              <a:solidFill>
                <a:srgbClr val="FF0000"/>
              </a:solidFill>
              <a:latin typeface="Liberation Sans"/>
            </a:endParaRPr>
          </a:p>
          <a:p>
            <a:pPr eaLnBrk="1" hangingPunct="1">
              <a:lnSpc>
                <a:spcPct val="90000"/>
              </a:lnSpc>
            </a:pPr>
            <a:r>
              <a:rPr lang="en-GB" sz="2000" dirty="0">
                <a:solidFill>
                  <a:srgbClr val="FF0000"/>
                </a:solidFill>
                <a:latin typeface="Liberation Sans"/>
              </a:rPr>
              <a:t>Information at the interface should be structured to capture users</a:t>
            </a:r>
            <a:r>
              <a:rPr lang="ja-JP" altLang="en-GB" sz="2000" dirty="0">
                <a:solidFill>
                  <a:srgbClr val="FF0000"/>
                </a:solidFill>
                <a:latin typeface="Liberation Sans"/>
              </a:rPr>
              <a:t>’</a:t>
            </a:r>
            <a:r>
              <a:rPr lang="en-GB" sz="2000" dirty="0">
                <a:solidFill>
                  <a:srgbClr val="FF0000"/>
                </a:solidFill>
                <a:latin typeface="Liberation Sans"/>
              </a:rPr>
              <a:t> attention, e.g. use perceptual boundaries (windows), colour, reverse video, sound and flashing lights </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5</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1808283307"/>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500" name="Title 1"/>
          <p:cNvSpPr>
            <a:spLocks noGrp="1"/>
          </p:cNvSpPr>
          <p:nvPr>
            <p:ph type="title" idx="4294967295"/>
          </p:nvPr>
        </p:nvSpPr>
        <p:spPr/>
        <p:txBody>
          <a:bodyPr/>
          <a:lstStyle/>
          <a:p>
            <a:pPr eaLnBrk="1" hangingPunct="1"/>
            <a:r>
              <a:rPr lang="en-GB">
                <a:latin typeface="Liberation Sans"/>
              </a:rPr>
              <a:t>Limitations </a:t>
            </a:r>
          </a:p>
        </p:txBody>
      </p:sp>
      <p:sp>
        <p:nvSpPr>
          <p:cNvPr id="106501" name="Content Placeholder 2"/>
          <p:cNvSpPr>
            <a:spLocks noGrp="1"/>
          </p:cNvSpPr>
          <p:nvPr>
            <p:ph idx="4294967295"/>
          </p:nvPr>
        </p:nvSpPr>
        <p:spPr/>
        <p:txBody>
          <a:bodyPr/>
          <a:lstStyle/>
          <a:p>
            <a:pPr eaLnBrk="1" hangingPunct="1"/>
            <a:r>
              <a:rPr lang="en-GB" dirty="0">
                <a:latin typeface="Liberation Sans"/>
              </a:rPr>
              <a:t>B</a:t>
            </a:r>
            <a:r>
              <a:rPr lang="en-GB" dirty="0" smtClean="0">
                <a:latin typeface="Liberation Sans"/>
              </a:rPr>
              <a:t>ased </a:t>
            </a:r>
            <a:r>
              <a:rPr lang="en-GB" dirty="0">
                <a:latin typeface="Liberation Sans"/>
              </a:rPr>
              <a:t>on </a:t>
            </a:r>
            <a:r>
              <a:rPr lang="en-GB" dirty="0" smtClean="0">
                <a:latin typeface="Liberation Sans"/>
              </a:rPr>
              <a:t>modelling </a:t>
            </a:r>
            <a:r>
              <a:rPr lang="en-GB" dirty="0">
                <a:latin typeface="Liberation Sans"/>
              </a:rPr>
              <a:t>mental activities that happen exclusively inside the head</a:t>
            </a:r>
          </a:p>
          <a:p>
            <a:pPr eaLnBrk="1" hangingPunct="1">
              <a:buFontTx/>
              <a:buNone/>
            </a:pPr>
            <a:r>
              <a:rPr lang="en-GB" dirty="0">
                <a:latin typeface="Liberation Sans"/>
              </a:rPr>
              <a:t> </a:t>
            </a:r>
          </a:p>
          <a:p>
            <a:pPr eaLnBrk="1" hangingPunct="1"/>
            <a:r>
              <a:rPr lang="en-GB" dirty="0">
                <a:latin typeface="Liberation Sans"/>
              </a:rPr>
              <a:t>D</a:t>
            </a:r>
            <a:r>
              <a:rPr lang="en-GB" dirty="0" smtClean="0">
                <a:latin typeface="Liberation Sans"/>
              </a:rPr>
              <a:t>o </a:t>
            </a:r>
            <a:r>
              <a:rPr lang="en-GB" dirty="0">
                <a:latin typeface="Liberation Sans"/>
              </a:rPr>
              <a:t>not adequately account for how people interact with computers and other devices in real world</a:t>
            </a:r>
          </a:p>
          <a:p>
            <a:pPr eaLnBrk="1" hangingPunct="1"/>
            <a:endParaRPr lang="en-GB" dirty="0">
              <a:latin typeface="Liberation Sans"/>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50</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20574754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4" name="Rectangle 2"/>
          <p:cNvSpPr>
            <a:spLocks noGrp="1" noChangeArrowheads="1"/>
          </p:cNvSpPr>
          <p:nvPr>
            <p:ph type="title" idx="4294967295"/>
          </p:nvPr>
        </p:nvSpPr>
        <p:spPr/>
        <p:txBody>
          <a:bodyPr/>
          <a:lstStyle/>
          <a:p>
            <a:pPr eaLnBrk="1" hangingPunct="1"/>
            <a:r>
              <a:rPr lang="en-GB">
                <a:latin typeface="Liberation Sans"/>
              </a:rPr>
              <a:t>Distributed cognition</a:t>
            </a:r>
          </a:p>
        </p:txBody>
      </p:sp>
      <p:sp>
        <p:nvSpPr>
          <p:cNvPr id="117765" name="Rectangle 3"/>
          <p:cNvSpPr>
            <a:spLocks noGrp="1" noChangeArrowheads="1"/>
          </p:cNvSpPr>
          <p:nvPr>
            <p:ph type="body" idx="4294967295"/>
          </p:nvPr>
        </p:nvSpPr>
        <p:spPr/>
        <p:txBody>
          <a:bodyPr>
            <a:normAutofit/>
          </a:bodyPr>
          <a:lstStyle/>
          <a:p>
            <a:pPr eaLnBrk="1" hangingPunct="1">
              <a:lnSpc>
                <a:spcPct val="90000"/>
              </a:lnSpc>
            </a:pPr>
            <a:r>
              <a:rPr lang="en-GB" sz="2800" dirty="0">
                <a:latin typeface="Liberation Sans"/>
              </a:rPr>
              <a:t>Concerned with the nature of cognitive phenomena across individuals, </a:t>
            </a:r>
            <a:r>
              <a:rPr lang="en-GB" sz="2800" dirty="0" smtClean="0">
                <a:latin typeface="Liberation Sans"/>
              </a:rPr>
              <a:t>artefacts, </a:t>
            </a:r>
            <a:r>
              <a:rPr lang="en-GB" sz="2800" dirty="0">
                <a:latin typeface="Liberation Sans"/>
              </a:rPr>
              <a:t>and internal and external representations (Hutchins, 1995</a:t>
            </a:r>
            <a:r>
              <a:rPr lang="en-GB" sz="2800" dirty="0" smtClean="0">
                <a:latin typeface="Liberation Sans"/>
              </a:rPr>
              <a:t>)</a:t>
            </a:r>
          </a:p>
          <a:p>
            <a:pPr eaLnBrk="1" hangingPunct="1">
              <a:lnSpc>
                <a:spcPct val="90000"/>
              </a:lnSpc>
            </a:pPr>
            <a:endParaRPr lang="en-GB" sz="1400" dirty="0">
              <a:latin typeface="Liberation Sans"/>
            </a:endParaRPr>
          </a:p>
          <a:p>
            <a:pPr eaLnBrk="1" hangingPunct="1">
              <a:lnSpc>
                <a:spcPct val="90000"/>
              </a:lnSpc>
            </a:pPr>
            <a:r>
              <a:rPr lang="en-GB" sz="2800" dirty="0">
                <a:latin typeface="Liberation Sans"/>
              </a:rPr>
              <a:t>Describes these in terms of propagation across representational </a:t>
            </a:r>
            <a:r>
              <a:rPr lang="en-GB" sz="2800" dirty="0" smtClean="0">
                <a:latin typeface="Liberation Sans"/>
              </a:rPr>
              <a:t>state</a:t>
            </a:r>
          </a:p>
          <a:p>
            <a:pPr marL="0" indent="0" eaLnBrk="1" hangingPunct="1">
              <a:lnSpc>
                <a:spcPct val="90000"/>
              </a:lnSpc>
              <a:buNone/>
            </a:pPr>
            <a:endParaRPr lang="en-GB" sz="1500" dirty="0">
              <a:latin typeface="Liberation Sans"/>
            </a:endParaRPr>
          </a:p>
          <a:p>
            <a:pPr eaLnBrk="1" hangingPunct="1">
              <a:lnSpc>
                <a:spcPct val="90000"/>
              </a:lnSpc>
            </a:pPr>
            <a:r>
              <a:rPr lang="en-GB" sz="2800" dirty="0">
                <a:latin typeface="Liberation Sans"/>
              </a:rPr>
              <a:t>Information is transformed through different media (computers, displays, paper, heads)</a:t>
            </a:r>
          </a:p>
          <a:p>
            <a:pPr eaLnBrk="1" hangingPunct="1">
              <a:lnSpc>
                <a:spcPct val="90000"/>
              </a:lnSpc>
            </a:pPr>
            <a:endParaRPr lang="en-GB" sz="2800" dirty="0">
              <a:latin typeface="Liberation Sans"/>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51</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4638514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3" name="Rectangle 2"/>
          <p:cNvSpPr>
            <a:spLocks noGrp="1" noChangeArrowheads="1"/>
          </p:cNvSpPr>
          <p:nvPr>
            <p:ph type="title" idx="4294967295"/>
          </p:nvPr>
        </p:nvSpPr>
        <p:spPr/>
        <p:txBody>
          <a:bodyPr>
            <a:normAutofit fontScale="90000"/>
          </a:bodyPr>
          <a:lstStyle/>
          <a:p>
            <a:pPr eaLnBrk="1" hangingPunct="1"/>
            <a:r>
              <a:rPr lang="en-GB">
                <a:latin typeface="Liberation Sans"/>
              </a:rPr>
              <a:t>How it differs from information processing</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52</a:t>
            </a:fld>
            <a:endParaRPr lang="en-GB" dirty="0">
              <a:solidFill>
                <a:schemeClr val="accent6">
                  <a:lumMod val="75000"/>
                </a:schemeClr>
              </a:solidFill>
              <a:latin typeface="Liberation Sans"/>
            </a:endParaRPr>
          </a:p>
        </p:txBody>
      </p:sp>
      <p:pic>
        <p:nvPicPr>
          <p:cNvPr id="143389" name="Picture 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584" y="1585677"/>
            <a:ext cx="7788865" cy="46085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9783411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53</a:t>
            </a:fld>
            <a:endParaRPr lang="en-GB" dirty="0">
              <a:solidFill>
                <a:schemeClr val="accent6">
                  <a:lumMod val="75000"/>
                </a:schemeClr>
              </a:solidFill>
              <a:latin typeface="Liberation Sans"/>
            </a:endParaRPr>
          </a:p>
        </p:txBody>
      </p:sp>
      <p:pic>
        <p:nvPicPr>
          <p:cNvPr id="147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5616" y="116632"/>
            <a:ext cx="7344816" cy="62310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559839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4" name="Rectangle 2"/>
          <p:cNvSpPr>
            <a:spLocks noGrp="1" noChangeArrowheads="1"/>
          </p:cNvSpPr>
          <p:nvPr>
            <p:ph type="title" idx="4294967295"/>
          </p:nvPr>
        </p:nvSpPr>
        <p:spPr/>
        <p:txBody>
          <a:bodyPr/>
          <a:lstStyle/>
          <a:p>
            <a:pPr eaLnBrk="1" hangingPunct="1"/>
            <a:r>
              <a:rPr lang="en-GB">
                <a:latin typeface="Liberation Sans"/>
              </a:rPr>
              <a:t>What</a:t>
            </a:r>
            <a:r>
              <a:rPr lang="ja-JP" altLang="en-GB">
                <a:latin typeface="Liberation Sans"/>
              </a:rPr>
              <a:t>’</a:t>
            </a:r>
            <a:r>
              <a:rPr lang="en-GB">
                <a:latin typeface="Liberation Sans"/>
              </a:rPr>
              <a:t>s involved</a:t>
            </a:r>
          </a:p>
        </p:txBody>
      </p:sp>
      <p:sp>
        <p:nvSpPr>
          <p:cNvPr id="122885" name="Rectangle 3"/>
          <p:cNvSpPr>
            <a:spLocks noGrp="1" noChangeArrowheads="1"/>
          </p:cNvSpPr>
          <p:nvPr>
            <p:ph type="body" idx="4294967295"/>
          </p:nvPr>
        </p:nvSpPr>
        <p:spPr/>
        <p:txBody>
          <a:bodyPr/>
          <a:lstStyle/>
          <a:p>
            <a:pPr eaLnBrk="1" hangingPunct="1">
              <a:lnSpc>
                <a:spcPct val="90000"/>
              </a:lnSpc>
            </a:pPr>
            <a:r>
              <a:rPr lang="en-GB" sz="2800" dirty="0">
                <a:latin typeface="Liberation Sans"/>
              </a:rPr>
              <a:t>The distributed problem-solving that takes place </a:t>
            </a:r>
            <a:endParaRPr lang="en-GB" sz="2800" dirty="0" smtClean="0">
              <a:latin typeface="Liberation Sans"/>
            </a:endParaRPr>
          </a:p>
          <a:p>
            <a:pPr eaLnBrk="1" hangingPunct="1">
              <a:lnSpc>
                <a:spcPct val="90000"/>
              </a:lnSpc>
            </a:pPr>
            <a:endParaRPr lang="en-GB" sz="1200" dirty="0">
              <a:latin typeface="Liberation Sans"/>
            </a:endParaRPr>
          </a:p>
          <a:p>
            <a:pPr eaLnBrk="1" hangingPunct="1">
              <a:lnSpc>
                <a:spcPct val="90000"/>
              </a:lnSpc>
            </a:pPr>
            <a:r>
              <a:rPr lang="en-GB" sz="2800" dirty="0">
                <a:latin typeface="Liberation Sans"/>
              </a:rPr>
              <a:t>The role of verbal and non-verbal </a:t>
            </a:r>
            <a:r>
              <a:rPr lang="en-GB" sz="2800" dirty="0" err="1" smtClean="0">
                <a:latin typeface="Liberation Sans"/>
              </a:rPr>
              <a:t>behavior</a:t>
            </a:r>
            <a:endParaRPr lang="en-GB" sz="2800" dirty="0" smtClean="0">
              <a:latin typeface="Liberation Sans"/>
            </a:endParaRPr>
          </a:p>
          <a:p>
            <a:pPr eaLnBrk="1" hangingPunct="1">
              <a:lnSpc>
                <a:spcPct val="90000"/>
              </a:lnSpc>
            </a:pPr>
            <a:endParaRPr lang="en-GB" sz="1200" dirty="0">
              <a:latin typeface="Liberation Sans"/>
            </a:endParaRPr>
          </a:p>
          <a:p>
            <a:pPr eaLnBrk="1" hangingPunct="1">
              <a:lnSpc>
                <a:spcPct val="90000"/>
              </a:lnSpc>
            </a:pPr>
            <a:r>
              <a:rPr lang="en-GB" sz="2800" dirty="0">
                <a:latin typeface="Liberation Sans"/>
              </a:rPr>
              <a:t>The various coordinating mechanisms that are used (e.g. rules, procedures</a:t>
            </a:r>
            <a:r>
              <a:rPr lang="en-GB" sz="2800" dirty="0" smtClean="0">
                <a:latin typeface="Liberation Sans"/>
              </a:rPr>
              <a:t>)</a:t>
            </a:r>
          </a:p>
          <a:p>
            <a:pPr eaLnBrk="1" hangingPunct="1">
              <a:lnSpc>
                <a:spcPct val="90000"/>
              </a:lnSpc>
            </a:pPr>
            <a:endParaRPr lang="en-GB" sz="1200" dirty="0">
              <a:latin typeface="Liberation Sans"/>
            </a:endParaRPr>
          </a:p>
          <a:p>
            <a:pPr eaLnBrk="1" hangingPunct="1">
              <a:lnSpc>
                <a:spcPct val="90000"/>
              </a:lnSpc>
            </a:pPr>
            <a:r>
              <a:rPr lang="en-GB" sz="2800" dirty="0">
                <a:latin typeface="Liberation Sans"/>
              </a:rPr>
              <a:t>The communication that takes place as the collaborative activity </a:t>
            </a:r>
            <a:r>
              <a:rPr lang="en-GB" sz="2800" dirty="0" smtClean="0">
                <a:latin typeface="Liberation Sans"/>
              </a:rPr>
              <a:t>progresses</a:t>
            </a:r>
          </a:p>
          <a:p>
            <a:pPr eaLnBrk="1" hangingPunct="1">
              <a:lnSpc>
                <a:spcPct val="90000"/>
              </a:lnSpc>
            </a:pPr>
            <a:endParaRPr lang="en-GB" sz="1200" dirty="0">
              <a:latin typeface="Liberation Sans"/>
            </a:endParaRPr>
          </a:p>
          <a:p>
            <a:pPr eaLnBrk="1" hangingPunct="1">
              <a:lnSpc>
                <a:spcPct val="90000"/>
              </a:lnSpc>
            </a:pPr>
            <a:r>
              <a:rPr lang="en-GB" sz="2800" dirty="0">
                <a:latin typeface="Liberation Sans"/>
              </a:rPr>
              <a:t>How knowledge is shared and accessed</a:t>
            </a:r>
          </a:p>
          <a:p>
            <a:pPr eaLnBrk="1" hangingPunct="1">
              <a:lnSpc>
                <a:spcPct val="90000"/>
              </a:lnSpc>
            </a:pPr>
            <a:endParaRPr lang="en-GB" sz="2800" dirty="0">
              <a:latin typeface="Liberation Sans"/>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54</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34897621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4" name="Rectangle 2"/>
          <p:cNvSpPr>
            <a:spLocks noGrp="1" noChangeArrowheads="1"/>
          </p:cNvSpPr>
          <p:nvPr>
            <p:ph type="title" idx="4294967295"/>
          </p:nvPr>
        </p:nvSpPr>
        <p:spPr>
          <a:xfrm>
            <a:off x="685800" y="304800"/>
            <a:ext cx="7772400" cy="1143000"/>
          </a:xfrm>
        </p:spPr>
        <p:txBody>
          <a:bodyPr/>
          <a:lstStyle/>
          <a:p>
            <a:pPr eaLnBrk="1" hangingPunct="1"/>
            <a:r>
              <a:rPr lang="en-US">
                <a:latin typeface="Liberation Sans"/>
              </a:rPr>
              <a:t>External cognition</a:t>
            </a:r>
          </a:p>
        </p:txBody>
      </p:sp>
      <p:sp>
        <p:nvSpPr>
          <p:cNvPr id="107525" name="Rectangle 3"/>
          <p:cNvSpPr>
            <a:spLocks noGrp="1" noChangeArrowheads="1"/>
          </p:cNvSpPr>
          <p:nvPr>
            <p:ph type="body" idx="4294967295"/>
          </p:nvPr>
        </p:nvSpPr>
        <p:spPr>
          <a:xfrm>
            <a:off x="762000" y="1447800"/>
            <a:ext cx="7772400" cy="4953000"/>
          </a:xfrm>
        </p:spPr>
        <p:txBody>
          <a:bodyPr>
            <a:noAutofit/>
          </a:bodyPr>
          <a:lstStyle/>
          <a:p>
            <a:pPr eaLnBrk="1" hangingPunct="1"/>
            <a:r>
              <a:rPr lang="en-US" sz="2600" dirty="0">
                <a:latin typeface="Liberation Sans"/>
              </a:rPr>
              <a:t>Concerned with explaining how we interact with external representations (e.g. maps, notes, diagrams)</a:t>
            </a:r>
          </a:p>
          <a:p>
            <a:pPr eaLnBrk="1" hangingPunct="1"/>
            <a:endParaRPr lang="en-US" sz="1200" dirty="0">
              <a:latin typeface="Liberation Sans"/>
            </a:endParaRPr>
          </a:p>
          <a:p>
            <a:pPr eaLnBrk="1" hangingPunct="1"/>
            <a:r>
              <a:rPr lang="en-US" sz="2600" dirty="0">
                <a:latin typeface="Liberation Sans"/>
              </a:rPr>
              <a:t>What are the cognitive benefits and what processes involved</a:t>
            </a:r>
          </a:p>
          <a:p>
            <a:pPr eaLnBrk="1" hangingPunct="1"/>
            <a:endParaRPr lang="en-US" sz="1200" dirty="0">
              <a:latin typeface="Liberation Sans"/>
            </a:endParaRPr>
          </a:p>
          <a:p>
            <a:pPr eaLnBrk="1" hangingPunct="1"/>
            <a:r>
              <a:rPr lang="en-US" sz="2600" dirty="0">
                <a:latin typeface="Liberation Sans"/>
              </a:rPr>
              <a:t>How they extend our cognition</a:t>
            </a:r>
          </a:p>
          <a:p>
            <a:pPr eaLnBrk="1" hangingPunct="1"/>
            <a:endParaRPr lang="en-US" sz="1200" dirty="0">
              <a:latin typeface="Liberation Sans"/>
            </a:endParaRPr>
          </a:p>
          <a:p>
            <a:pPr eaLnBrk="1" hangingPunct="1"/>
            <a:r>
              <a:rPr lang="en-US" sz="2600" dirty="0">
                <a:latin typeface="Liberation Sans"/>
              </a:rPr>
              <a:t>What computer-based representations can we develop to help even more?</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55</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55961856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2" name="Rectangle 2"/>
          <p:cNvSpPr>
            <a:spLocks noGrp="1" noChangeArrowheads="1"/>
          </p:cNvSpPr>
          <p:nvPr>
            <p:ph type="title" idx="4294967295"/>
          </p:nvPr>
        </p:nvSpPr>
        <p:spPr>
          <a:xfrm>
            <a:off x="685800" y="304800"/>
            <a:ext cx="7772400" cy="1143000"/>
          </a:xfrm>
        </p:spPr>
        <p:txBody>
          <a:bodyPr>
            <a:normAutofit fontScale="90000"/>
          </a:bodyPr>
          <a:lstStyle/>
          <a:p>
            <a:pPr eaLnBrk="1" hangingPunct="1"/>
            <a:r>
              <a:rPr lang="en-US">
                <a:latin typeface="Liberation Sans"/>
              </a:rPr>
              <a:t>Externalizing to reduce memory load</a:t>
            </a:r>
          </a:p>
        </p:txBody>
      </p:sp>
      <p:sp>
        <p:nvSpPr>
          <p:cNvPr id="109573" name="Rectangle 3"/>
          <p:cNvSpPr>
            <a:spLocks noGrp="1" noChangeArrowheads="1"/>
          </p:cNvSpPr>
          <p:nvPr>
            <p:ph type="body" idx="4294967295"/>
          </p:nvPr>
        </p:nvSpPr>
        <p:spPr>
          <a:xfrm>
            <a:off x="381000" y="1700808"/>
            <a:ext cx="8382000" cy="4464496"/>
          </a:xfrm>
        </p:spPr>
        <p:txBody>
          <a:bodyPr>
            <a:normAutofit fontScale="92500"/>
          </a:bodyPr>
          <a:lstStyle/>
          <a:p>
            <a:pPr eaLnBrk="1" hangingPunct="1">
              <a:lnSpc>
                <a:spcPct val="90000"/>
              </a:lnSpc>
            </a:pPr>
            <a:r>
              <a:rPr lang="en-US" sz="2400" dirty="0">
                <a:latin typeface="Liberation Sans"/>
              </a:rPr>
              <a:t>Diaries, reminders, calendars, notes, shopping lists, to-do lists </a:t>
            </a:r>
            <a:endParaRPr lang="en-US" sz="2400" dirty="0" smtClean="0">
              <a:latin typeface="Liberation Sans"/>
            </a:endParaRPr>
          </a:p>
          <a:p>
            <a:pPr eaLnBrk="1" hangingPunct="1">
              <a:lnSpc>
                <a:spcPct val="90000"/>
              </a:lnSpc>
            </a:pPr>
            <a:endParaRPr lang="en-US" sz="1200" dirty="0">
              <a:latin typeface="Liberation Sans"/>
            </a:endParaRPr>
          </a:p>
          <a:p>
            <a:pPr lvl="1" eaLnBrk="1" hangingPunct="1">
              <a:lnSpc>
                <a:spcPct val="90000"/>
              </a:lnSpc>
            </a:pPr>
            <a:r>
              <a:rPr lang="en-US" sz="2000" dirty="0">
                <a:solidFill>
                  <a:schemeClr val="accent1"/>
                </a:solidFill>
                <a:latin typeface="Liberation Sans"/>
                <a:ea typeface="ＭＳ Ｐゴシック" charset="0"/>
              </a:rPr>
              <a:t>written to remind us of what to do</a:t>
            </a:r>
          </a:p>
          <a:p>
            <a:pPr eaLnBrk="1" hangingPunct="1">
              <a:lnSpc>
                <a:spcPct val="90000"/>
              </a:lnSpc>
            </a:pPr>
            <a:endParaRPr lang="en-US" sz="800" dirty="0">
              <a:latin typeface="Liberation Sans"/>
            </a:endParaRPr>
          </a:p>
          <a:p>
            <a:pPr eaLnBrk="1" hangingPunct="1">
              <a:lnSpc>
                <a:spcPct val="90000"/>
              </a:lnSpc>
            </a:pPr>
            <a:r>
              <a:rPr lang="en-US" sz="2400" dirty="0">
                <a:latin typeface="Liberation Sans"/>
              </a:rPr>
              <a:t>Post-its, piles, marked emails </a:t>
            </a:r>
            <a:endParaRPr lang="en-US" sz="2400" dirty="0" smtClean="0">
              <a:latin typeface="Liberation Sans"/>
            </a:endParaRPr>
          </a:p>
          <a:p>
            <a:pPr eaLnBrk="1" hangingPunct="1">
              <a:lnSpc>
                <a:spcPct val="90000"/>
              </a:lnSpc>
            </a:pPr>
            <a:endParaRPr lang="en-US" sz="1200" dirty="0">
              <a:latin typeface="Liberation Sans"/>
            </a:endParaRPr>
          </a:p>
          <a:p>
            <a:pPr lvl="1" eaLnBrk="1" hangingPunct="1">
              <a:lnSpc>
                <a:spcPct val="90000"/>
              </a:lnSpc>
            </a:pPr>
            <a:r>
              <a:rPr lang="en-US" sz="2000" dirty="0">
                <a:solidFill>
                  <a:schemeClr val="accent1"/>
                </a:solidFill>
                <a:latin typeface="Liberation Sans"/>
                <a:ea typeface="ＭＳ Ｐゴシック" charset="0"/>
              </a:rPr>
              <a:t>where placed indicates priority of what to do</a:t>
            </a:r>
          </a:p>
          <a:p>
            <a:pPr eaLnBrk="1" hangingPunct="1">
              <a:lnSpc>
                <a:spcPct val="90000"/>
              </a:lnSpc>
            </a:pPr>
            <a:endParaRPr lang="en-US" sz="800" dirty="0">
              <a:latin typeface="Liberation Sans"/>
            </a:endParaRPr>
          </a:p>
          <a:p>
            <a:pPr eaLnBrk="1" hangingPunct="1">
              <a:lnSpc>
                <a:spcPct val="90000"/>
              </a:lnSpc>
            </a:pPr>
            <a:r>
              <a:rPr lang="en-US" sz="2400" dirty="0">
                <a:latin typeface="Liberation Sans"/>
              </a:rPr>
              <a:t>External representations</a:t>
            </a:r>
            <a:r>
              <a:rPr lang="en-US" sz="2400" dirty="0" smtClean="0">
                <a:latin typeface="Liberation Sans"/>
              </a:rPr>
              <a:t>:</a:t>
            </a:r>
          </a:p>
          <a:p>
            <a:pPr eaLnBrk="1" hangingPunct="1">
              <a:lnSpc>
                <a:spcPct val="90000"/>
              </a:lnSpc>
            </a:pPr>
            <a:endParaRPr lang="en-US" sz="1200" dirty="0">
              <a:latin typeface="Liberation Sans"/>
            </a:endParaRPr>
          </a:p>
          <a:p>
            <a:pPr lvl="1" eaLnBrk="1" hangingPunct="1">
              <a:lnSpc>
                <a:spcPct val="90000"/>
              </a:lnSpc>
            </a:pPr>
            <a:r>
              <a:rPr lang="en-US" sz="2000" dirty="0">
                <a:solidFill>
                  <a:schemeClr val="accent1"/>
                </a:solidFill>
                <a:latin typeface="Liberation Sans"/>
                <a:ea typeface="ＭＳ Ｐゴシック" charset="0"/>
              </a:rPr>
              <a:t>Remind us that we need to do something (e.g. to buy something for mother’s day</a:t>
            </a:r>
            <a:r>
              <a:rPr lang="en-US" sz="2000" dirty="0" smtClean="0">
                <a:solidFill>
                  <a:schemeClr val="accent1"/>
                </a:solidFill>
                <a:latin typeface="Liberation Sans"/>
                <a:ea typeface="ＭＳ Ｐゴシック" charset="0"/>
              </a:rPr>
              <a:t>)</a:t>
            </a:r>
          </a:p>
          <a:p>
            <a:pPr lvl="1" eaLnBrk="1" hangingPunct="1">
              <a:lnSpc>
                <a:spcPct val="90000"/>
              </a:lnSpc>
            </a:pPr>
            <a:endParaRPr lang="en-US" sz="900" dirty="0">
              <a:solidFill>
                <a:schemeClr val="accent1"/>
              </a:solidFill>
              <a:latin typeface="Liberation Sans"/>
              <a:ea typeface="ＭＳ Ｐゴシック" charset="0"/>
            </a:endParaRPr>
          </a:p>
          <a:p>
            <a:pPr lvl="1" eaLnBrk="1" hangingPunct="1">
              <a:lnSpc>
                <a:spcPct val="90000"/>
              </a:lnSpc>
            </a:pPr>
            <a:r>
              <a:rPr lang="en-US" sz="2000" dirty="0">
                <a:solidFill>
                  <a:schemeClr val="accent1"/>
                </a:solidFill>
                <a:latin typeface="Liberation Sans"/>
                <a:ea typeface="ＭＳ Ｐゴシック" charset="0"/>
              </a:rPr>
              <a:t>Remind us of what to do (e.g. buy a card</a:t>
            </a:r>
            <a:r>
              <a:rPr lang="en-US" sz="2000" dirty="0" smtClean="0">
                <a:solidFill>
                  <a:schemeClr val="accent1"/>
                </a:solidFill>
                <a:latin typeface="Liberation Sans"/>
                <a:ea typeface="ＭＳ Ｐゴシック" charset="0"/>
              </a:rPr>
              <a:t>)</a:t>
            </a:r>
          </a:p>
          <a:p>
            <a:pPr lvl="1" eaLnBrk="1" hangingPunct="1">
              <a:lnSpc>
                <a:spcPct val="90000"/>
              </a:lnSpc>
            </a:pPr>
            <a:endParaRPr lang="en-US" sz="900" dirty="0">
              <a:solidFill>
                <a:schemeClr val="accent1"/>
              </a:solidFill>
              <a:latin typeface="Liberation Sans"/>
              <a:ea typeface="ＭＳ Ｐゴシック" charset="0"/>
            </a:endParaRPr>
          </a:p>
          <a:p>
            <a:pPr lvl="1" eaLnBrk="1" hangingPunct="1">
              <a:lnSpc>
                <a:spcPct val="90000"/>
              </a:lnSpc>
            </a:pPr>
            <a:r>
              <a:rPr lang="en-US" sz="2000" dirty="0">
                <a:solidFill>
                  <a:schemeClr val="accent1"/>
                </a:solidFill>
                <a:latin typeface="Liberation Sans"/>
                <a:ea typeface="ＭＳ Ｐゴシック" charset="0"/>
              </a:rPr>
              <a:t>Remind us when to do something (e.g. send a card by a certain date)</a:t>
            </a:r>
            <a:endParaRPr lang="en-US" sz="1800" dirty="0">
              <a:solidFill>
                <a:schemeClr val="accent1"/>
              </a:solidFill>
              <a:latin typeface="Liberation Sans"/>
              <a:ea typeface="ＭＳ Ｐゴシック" charset="0"/>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56</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97728912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20" name="Rectangle 2"/>
          <p:cNvSpPr>
            <a:spLocks noGrp="1" noChangeArrowheads="1"/>
          </p:cNvSpPr>
          <p:nvPr>
            <p:ph type="title" idx="4294967295"/>
          </p:nvPr>
        </p:nvSpPr>
        <p:spPr/>
        <p:txBody>
          <a:bodyPr/>
          <a:lstStyle/>
          <a:p>
            <a:pPr eaLnBrk="1" hangingPunct="1"/>
            <a:r>
              <a:rPr lang="en-US">
                <a:latin typeface="Liberation Sans"/>
              </a:rPr>
              <a:t>Computational offloading</a:t>
            </a:r>
          </a:p>
        </p:txBody>
      </p:sp>
      <p:sp>
        <p:nvSpPr>
          <p:cNvPr id="111621" name="Rectangle 3"/>
          <p:cNvSpPr>
            <a:spLocks noGrp="1" noChangeArrowheads="1"/>
          </p:cNvSpPr>
          <p:nvPr>
            <p:ph type="body" idx="4294967295"/>
          </p:nvPr>
        </p:nvSpPr>
        <p:spPr>
          <a:xfrm>
            <a:off x="685800" y="1905000"/>
            <a:ext cx="7772400" cy="4114800"/>
          </a:xfrm>
        </p:spPr>
        <p:txBody>
          <a:bodyPr>
            <a:normAutofit/>
          </a:bodyPr>
          <a:lstStyle/>
          <a:p>
            <a:pPr eaLnBrk="1" hangingPunct="1">
              <a:lnSpc>
                <a:spcPct val="90000"/>
              </a:lnSpc>
            </a:pPr>
            <a:r>
              <a:rPr lang="en-US" sz="2400" dirty="0">
                <a:latin typeface="Liberation Sans"/>
              </a:rPr>
              <a:t>When a tool is used in conjunction with an external representation to carry out a computation (e.g. pen and paper)</a:t>
            </a:r>
          </a:p>
          <a:p>
            <a:pPr eaLnBrk="1" hangingPunct="1">
              <a:lnSpc>
                <a:spcPct val="90000"/>
              </a:lnSpc>
            </a:pPr>
            <a:endParaRPr lang="en-US" sz="2400" dirty="0">
              <a:latin typeface="Liberation Sans"/>
            </a:endParaRPr>
          </a:p>
          <a:p>
            <a:pPr eaLnBrk="1" hangingPunct="1">
              <a:lnSpc>
                <a:spcPct val="90000"/>
              </a:lnSpc>
            </a:pPr>
            <a:r>
              <a:rPr lang="en-US" sz="2400" dirty="0">
                <a:latin typeface="Liberation Sans"/>
              </a:rPr>
              <a:t>Try doing the two sums below (a) in your head, (b) on a piece of paper and c) with a calculator.</a:t>
            </a:r>
            <a:br>
              <a:rPr lang="en-US" sz="2400" dirty="0">
                <a:latin typeface="Liberation Sans"/>
              </a:rPr>
            </a:br>
            <a:r>
              <a:rPr lang="en-US" sz="2400" dirty="0">
                <a:latin typeface="Liberation Sans"/>
              </a:rPr>
              <a:t> </a:t>
            </a:r>
          </a:p>
          <a:p>
            <a:pPr lvl="1" eaLnBrk="1" hangingPunct="1">
              <a:lnSpc>
                <a:spcPct val="90000"/>
              </a:lnSpc>
            </a:pPr>
            <a:r>
              <a:rPr lang="en-US" sz="1800" dirty="0">
                <a:solidFill>
                  <a:schemeClr val="accent1"/>
                </a:solidFill>
                <a:latin typeface="Liberation Sans"/>
                <a:ea typeface="ＭＳ Ｐゴシック" charset="0"/>
              </a:rPr>
              <a:t>234 x 456 =??</a:t>
            </a:r>
          </a:p>
          <a:p>
            <a:pPr lvl="1" eaLnBrk="1" hangingPunct="1">
              <a:lnSpc>
                <a:spcPct val="90000"/>
              </a:lnSpc>
            </a:pPr>
            <a:r>
              <a:rPr lang="en-US" sz="1800" dirty="0">
                <a:solidFill>
                  <a:schemeClr val="accent1"/>
                </a:solidFill>
                <a:latin typeface="Liberation Sans"/>
                <a:ea typeface="ＭＳ Ｐゴシック" charset="0"/>
              </a:rPr>
              <a:t>CCXXXIIII   x  CCCCXXXXXVI = ???</a:t>
            </a:r>
            <a:r>
              <a:rPr lang="en-US" sz="1800" dirty="0">
                <a:latin typeface="Liberation Sans"/>
                <a:ea typeface="ＭＳ Ｐゴシック" charset="0"/>
              </a:rPr>
              <a:t/>
            </a:r>
            <a:br>
              <a:rPr lang="en-US" sz="1800" dirty="0">
                <a:latin typeface="Liberation Sans"/>
                <a:ea typeface="ＭＳ Ｐゴシック" charset="0"/>
              </a:rPr>
            </a:br>
            <a:endParaRPr lang="en-US" sz="1800" dirty="0">
              <a:latin typeface="Liberation Sans"/>
              <a:ea typeface="ＭＳ Ｐゴシック" charset="0"/>
            </a:endParaRPr>
          </a:p>
          <a:p>
            <a:pPr eaLnBrk="1" hangingPunct="1">
              <a:lnSpc>
                <a:spcPct val="90000"/>
              </a:lnSpc>
            </a:pPr>
            <a:r>
              <a:rPr lang="en-US" sz="2400" dirty="0">
                <a:latin typeface="Liberation Sans"/>
              </a:rPr>
              <a:t>Which is easiest and why? Both are identical sums</a:t>
            </a:r>
            <a:r>
              <a:rPr lang="en-US" sz="2000" dirty="0">
                <a:latin typeface="Liberation Sans"/>
              </a:rPr>
              <a:t> </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57</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2040323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8" name="Rectangle 2"/>
          <p:cNvSpPr>
            <a:spLocks noGrp="1" noChangeArrowheads="1"/>
          </p:cNvSpPr>
          <p:nvPr>
            <p:ph type="title" idx="4294967295"/>
          </p:nvPr>
        </p:nvSpPr>
        <p:spPr>
          <a:xfrm>
            <a:off x="685800" y="457200"/>
            <a:ext cx="7772400" cy="1143000"/>
          </a:xfrm>
        </p:spPr>
        <p:txBody>
          <a:bodyPr>
            <a:normAutofit fontScale="90000"/>
          </a:bodyPr>
          <a:lstStyle/>
          <a:p>
            <a:pPr eaLnBrk="1" hangingPunct="1"/>
            <a:r>
              <a:rPr lang="en-US">
                <a:latin typeface="Liberation Sans"/>
              </a:rPr>
              <a:t>Annotation and cognitive tracing </a:t>
            </a:r>
          </a:p>
        </p:txBody>
      </p:sp>
      <p:sp>
        <p:nvSpPr>
          <p:cNvPr id="113669" name="Rectangle 3"/>
          <p:cNvSpPr>
            <a:spLocks noGrp="1" noChangeArrowheads="1"/>
          </p:cNvSpPr>
          <p:nvPr>
            <p:ph type="body" idx="4294967295"/>
          </p:nvPr>
        </p:nvSpPr>
        <p:spPr/>
        <p:txBody>
          <a:bodyPr/>
          <a:lstStyle/>
          <a:p>
            <a:pPr eaLnBrk="1" hangingPunct="1"/>
            <a:r>
              <a:rPr lang="en-US" sz="2800" dirty="0">
                <a:latin typeface="Liberation Sans"/>
              </a:rPr>
              <a:t>Annotation involves modifying existing representations through making </a:t>
            </a:r>
            <a:r>
              <a:rPr lang="en-US" sz="2800" dirty="0" smtClean="0">
                <a:latin typeface="Liberation Sans"/>
              </a:rPr>
              <a:t>marks</a:t>
            </a:r>
          </a:p>
          <a:p>
            <a:pPr eaLnBrk="1" hangingPunct="1"/>
            <a:endParaRPr lang="en-US" sz="1200" dirty="0">
              <a:latin typeface="Liberation Sans"/>
            </a:endParaRPr>
          </a:p>
          <a:p>
            <a:pPr lvl="1" eaLnBrk="1" hangingPunct="1"/>
            <a:r>
              <a:rPr lang="en-US" sz="2000" dirty="0">
                <a:solidFill>
                  <a:schemeClr val="accent1"/>
                </a:solidFill>
                <a:latin typeface="Liberation Sans"/>
                <a:ea typeface="ＭＳ Ｐゴシック" charset="0"/>
              </a:rPr>
              <a:t>e.g. crossing off, ticking, underlining</a:t>
            </a:r>
          </a:p>
          <a:p>
            <a:pPr lvl="1" eaLnBrk="1" hangingPunct="1"/>
            <a:endParaRPr lang="en-US" sz="2000" dirty="0">
              <a:latin typeface="Liberation Sans"/>
              <a:ea typeface="ＭＳ Ｐゴシック" charset="0"/>
            </a:endParaRPr>
          </a:p>
          <a:p>
            <a:pPr eaLnBrk="1" hangingPunct="1"/>
            <a:r>
              <a:rPr lang="en-US" sz="2800" dirty="0">
                <a:latin typeface="Liberation Sans"/>
              </a:rPr>
              <a:t>Cognitive tracing involves externally manipulating items into different orders or </a:t>
            </a:r>
            <a:r>
              <a:rPr lang="en-US" sz="2800" dirty="0" smtClean="0">
                <a:latin typeface="Liberation Sans"/>
              </a:rPr>
              <a:t>structures</a:t>
            </a:r>
          </a:p>
          <a:p>
            <a:pPr eaLnBrk="1" hangingPunct="1"/>
            <a:endParaRPr lang="en-US" sz="1200" dirty="0">
              <a:latin typeface="Liberation Sans"/>
            </a:endParaRPr>
          </a:p>
          <a:p>
            <a:pPr lvl="1" eaLnBrk="1" hangingPunct="1"/>
            <a:r>
              <a:rPr lang="en-US" sz="2000" dirty="0">
                <a:solidFill>
                  <a:schemeClr val="accent1"/>
                </a:solidFill>
                <a:latin typeface="Liberation Sans"/>
                <a:ea typeface="ＭＳ Ｐゴシック" charset="0"/>
              </a:rPr>
              <a:t>e.g. playing Scrabble, playing cards</a:t>
            </a:r>
          </a:p>
          <a:p>
            <a:pPr lvl="1" eaLnBrk="1" hangingPunct="1"/>
            <a:endParaRPr lang="en-US" sz="2000" dirty="0">
              <a:latin typeface="Liberation Sans"/>
              <a:ea typeface="ＭＳ Ｐゴシック" charset="0"/>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58</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950923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6" name="Rectangle 2"/>
          <p:cNvSpPr>
            <a:spLocks noGrp="1" noChangeArrowheads="1"/>
          </p:cNvSpPr>
          <p:nvPr>
            <p:ph type="title" idx="4294967295"/>
          </p:nvPr>
        </p:nvSpPr>
        <p:spPr>
          <a:xfrm>
            <a:off x="685800" y="304800"/>
            <a:ext cx="7772400" cy="1143000"/>
          </a:xfrm>
        </p:spPr>
        <p:txBody>
          <a:bodyPr/>
          <a:lstStyle/>
          <a:p>
            <a:pPr eaLnBrk="1" hangingPunct="1"/>
            <a:r>
              <a:rPr lang="en-US">
                <a:latin typeface="Liberation Sans"/>
              </a:rPr>
              <a:t>Design implication</a:t>
            </a:r>
          </a:p>
        </p:txBody>
      </p:sp>
      <p:sp>
        <p:nvSpPr>
          <p:cNvPr id="115717" name="Rectangle 3"/>
          <p:cNvSpPr>
            <a:spLocks noGrp="1" noChangeArrowheads="1"/>
          </p:cNvSpPr>
          <p:nvPr>
            <p:ph type="body" idx="4294967295"/>
          </p:nvPr>
        </p:nvSpPr>
        <p:spPr>
          <a:xfrm>
            <a:off x="762000" y="1752600"/>
            <a:ext cx="7772400" cy="4114800"/>
          </a:xfrm>
        </p:spPr>
        <p:txBody>
          <a:bodyPr/>
          <a:lstStyle/>
          <a:p>
            <a:pPr eaLnBrk="1" hangingPunct="1"/>
            <a:r>
              <a:rPr lang="en-US" sz="2800" dirty="0">
                <a:latin typeface="Liberation Sans"/>
              </a:rPr>
              <a:t>Provide external representations at the interface that reduce memory load and facilitate computational </a:t>
            </a:r>
            <a:r>
              <a:rPr lang="en-US" sz="2800" dirty="0" smtClean="0">
                <a:latin typeface="Liberation Sans"/>
              </a:rPr>
              <a:t>offloading</a:t>
            </a:r>
          </a:p>
          <a:p>
            <a:pPr eaLnBrk="1" hangingPunct="1"/>
            <a:endParaRPr lang="en-US" sz="1200" dirty="0" smtClean="0">
              <a:latin typeface="Liberation Sans"/>
            </a:endParaRPr>
          </a:p>
          <a:p>
            <a:pPr lvl="1"/>
            <a:r>
              <a:rPr lang="en-US" sz="2400" dirty="0">
                <a:solidFill>
                  <a:schemeClr val="accent1"/>
                </a:solidFill>
                <a:latin typeface="Liberation Sans"/>
              </a:rPr>
              <a:t>e.g. Information visualizations have been designed to allow people to make sense and rapid decisions about masses of data</a:t>
            </a:r>
          </a:p>
          <a:p>
            <a:pPr eaLnBrk="1" hangingPunct="1"/>
            <a:endParaRPr lang="en-US" sz="2800" dirty="0">
              <a:latin typeface="Liberation Sans"/>
            </a:endParaRP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4" name="Slide Number Placeholder 3"/>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59</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306879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7" name="Rectangle 2"/>
          <p:cNvSpPr>
            <a:spLocks noGrp="1" noChangeArrowheads="1"/>
          </p:cNvSpPr>
          <p:nvPr>
            <p:ph type="title" idx="4294967295"/>
          </p:nvPr>
        </p:nvSpPr>
        <p:spPr/>
        <p:txBody>
          <a:bodyPr/>
          <a:lstStyle/>
          <a:p>
            <a:pPr eaLnBrk="1" hangingPunct="1"/>
            <a:r>
              <a:rPr lang="en-GB" sz="2400" dirty="0">
                <a:latin typeface="Liberation Sans"/>
              </a:rPr>
              <a:t>Activity: Find the price of a double room at the Holiday Inn in </a:t>
            </a:r>
            <a:r>
              <a:rPr lang="en-GB" sz="2400" dirty="0" smtClean="0">
                <a:latin typeface="Liberation Sans"/>
              </a:rPr>
              <a:t>Columbia </a:t>
            </a:r>
            <a:endParaRPr lang="en-GB" dirty="0">
              <a:latin typeface="Liberation Sans"/>
            </a:endParaRPr>
          </a:p>
        </p:txBody>
      </p:sp>
      <p:pic>
        <p:nvPicPr>
          <p:cNvPr id="47122" name="Picture 1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712" y="1628800"/>
            <a:ext cx="5493593" cy="41741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6</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81086927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2" name="Rectangle 2"/>
          <p:cNvSpPr>
            <a:spLocks noGrp="1" noChangeArrowheads="1"/>
          </p:cNvSpPr>
          <p:nvPr>
            <p:ph type="title" idx="4294967295"/>
          </p:nvPr>
        </p:nvSpPr>
        <p:spPr>
          <a:xfrm>
            <a:off x="755576" y="332656"/>
            <a:ext cx="7772400" cy="755104"/>
          </a:xfrm>
        </p:spPr>
        <p:txBody>
          <a:bodyPr>
            <a:normAutofit fontScale="90000"/>
          </a:bodyPr>
          <a:lstStyle/>
          <a:p>
            <a:pPr eaLnBrk="1" hangingPunct="1"/>
            <a:r>
              <a:rPr lang="en-GB" dirty="0">
                <a:latin typeface="Liberation Sans"/>
              </a:rPr>
              <a:t>Summary</a:t>
            </a:r>
          </a:p>
        </p:txBody>
      </p:sp>
      <p:sp>
        <p:nvSpPr>
          <p:cNvPr id="124933" name="Rectangle 3"/>
          <p:cNvSpPr>
            <a:spLocks noGrp="1" noChangeArrowheads="1"/>
          </p:cNvSpPr>
          <p:nvPr>
            <p:ph type="body" idx="4294967295"/>
          </p:nvPr>
        </p:nvSpPr>
        <p:spPr>
          <a:xfrm>
            <a:off x="381000" y="1340768"/>
            <a:ext cx="8534400" cy="4450432"/>
          </a:xfrm>
        </p:spPr>
        <p:txBody>
          <a:bodyPr>
            <a:noAutofit/>
          </a:bodyPr>
          <a:lstStyle/>
          <a:p>
            <a:pPr eaLnBrk="1" hangingPunct="1">
              <a:lnSpc>
                <a:spcPct val="90000"/>
              </a:lnSpc>
            </a:pPr>
            <a:r>
              <a:rPr lang="en-GB" sz="2500" dirty="0">
                <a:latin typeface="Liberation Sans"/>
              </a:rPr>
              <a:t>Cognition involves several processes including attention, memory, perception and </a:t>
            </a:r>
            <a:r>
              <a:rPr lang="en-GB" sz="2500" dirty="0" smtClean="0">
                <a:latin typeface="Liberation Sans"/>
              </a:rPr>
              <a:t>learning</a:t>
            </a:r>
            <a:endParaRPr lang="en-GB" sz="2500" dirty="0">
              <a:latin typeface="Liberation Sans"/>
            </a:endParaRPr>
          </a:p>
          <a:p>
            <a:pPr eaLnBrk="1" hangingPunct="1">
              <a:lnSpc>
                <a:spcPct val="90000"/>
              </a:lnSpc>
            </a:pPr>
            <a:endParaRPr lang="en-GB" sz="1400" dirty="0">
              <a:latin typeface="Liberation Sans"/>
            </a:endParaRPr>
          </a:p>
          <a:p>
            <a:pPr eaLnBrk="1" hangingPunct="1">
              <a:lnSpc>
                <a:spcPct val="90000"/>
              </a:lnSpc>
            </a:pPr>
            <a:r>
              <a:rPr lang="en-GB" sz="2500" dirty="0">
                <a:latin typeface="Liberation Sans"/>
              </a:rPr>
              <a:t>The way an interface is designed can greatly affect how well users can perceive, attend, learn and remember how to do their tasks</a:t>
            </a:r>
          </a:p>
          <a:p>
            <a:pPr eaLnBrk="1" hangingPunct="1">
              <a:lnSpc>
                <a:spcPct val="90000"/>
              </a:lnSpc>
            </a:pPr>
            <a:endParaRPr lang="en-GB" sz="1400" dirty="0">
              <a:latin typeface="Liberation Sans"/>
            </a:endParaRPr>
          </a:p>
          <a:p>
            <a:pPr eaLnBrk="1" hangingPunct="1">
              <a:lnSpc>
                <a:spcPct val="90000"/>
              </a:lnSpc>
            </a:pPr>
            <a:r>
              <a:rPr lang="en-GB" sz="2500" dirty="0">
                <a:latin typeface="Liberation Sans"/>
              </a:rPr>
              <a:t>Theoretical frameworks, such as mental models and external cognition, provide ways of understanding how and why people interact with </a:t>
            </a:r>
            <a:r>
              <a:rPr lang="en-GB" sz="2500" dirty="0" smtClean="0">
                <a:latin typeface="Liberation Sans"/>
              </a:rPr>
              <a:t>products</a:t>
            </a:r>
          </a:p>
          <a:p>
            <a:pPr eaLnBrk="1" hangingPunct="1">
              <a:lnSpc>
                <a:spcPct val="90000"/>
              </a:lnSpc>
            </a:pPr>
            <a:endParaRPr lang="en-GB" sz="1400" dirty="0">
              <a:latin typeface="Liberation Sans"/>
            </a:endParaRPr>
          </a:p>
          <a:p>
            <a:pPr eaLnBrk="1" hangingPunct="1">
              <a:lnSpc>
                <a:spcPct val="90000"/>
              </a:lnSpc>
            </a:pPr>
            <a:r>
              <a:rPr lang="en-GB" sz="2500" dirty="0">
                <a:latin typeface="Liberation Sans"/>
              </a:rPr>
              <a:t>This can lead to thinking about how to design better products</a:t>
            </a:r>
          </a:p>
        </p:txBody>
      </p:sp>
      <p:sp>
        <p:nvSpPr>
          <p:cNvPr id="3" name="Footer Placeholder 2"/>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60</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204032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5" name="Rectangle 2"/>
          <p:cNvSpPr>
            <a:spLocks noGrp="1" noChangeArrowheads="1"/>
          </p:cNvSpPr>
          <p:nvPr>
            <p:ph type="title" idx="4294967295"/>
          </p:nvPr>
        </p:nvSpPr>
        <p:spPr/>
        <p:txBody>
          <a:bodyPr/>
          <a:lstStyle/>
          <a:p>
            <a:pPr eaLnBrk="1" hangingPunct="1"/>
            <a:r>
              <a:rPr lang="en-GB" sz="2400" dirty="0">
                <a:latin typeface="Liberation Sans"/>
              </a:rPr>
              <a:t>Activity: Find the price for a double room at the Quality Inn </a:t>
            </a:r>
            <a:r>
              <a:rPr lang="en-GB" sz="2400" dirty="0" smtClean="0">
                <a:latin typeface="Liberation Sans"/>
              </a:rPr>
              <a:t>in Pennsylvania a</a:t>
            </a:r>
            <a:endParaRPr lang="en-GB" dirty="0">
              <a:latin typeface="Liberation Sans"/>
            </a:endParaRPr>
          </a:p>
        </p:txBody>
      </p:sp>
      <p:pic>
        <p:nvPicPr>
          <p:cNvPr id="49169" name="Picture 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7704" y="1704659"/>
            <a:ext cx="5544616" cy="41975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7</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1359382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2" name="Rectangle 2"/>
          <p:cNvSpPr>
            <a:spLocks noGrp="1" noChangeArrowheads="1"/>
          </p:cNvSpPr>
          <p:nvPr>
            <p:ph type="title" idx="4294967295"/>
          </p:nvPr>
        </p:nvSpPr>
        <p:spPr/>
        <p:txBody>
          <a:bodyPr/>
          <a:lstStyle/>
          <a:p>
            <a:pPr eaLnBrk="1" hangingPunct="1"/>
            <a:r>
              <a:rPr lang="en-GB" dirty="0" smtClean="0">
                <a:latin typeface="Liberation Sans"/>
              </a:rPr>
              <a:t>Activity</a:t>
            </a:r>
            <a:endParaRPr lang="en-GB" dirty="0">
              <a:latin typeface="Liberation Sans"/>
            </a:endParaRPr>
          </a:p>
        </p:txBody>
      </p:sp>
      <p:sp>
        <p:nvSpPr>
          <p:cNvPr id="27653" name="Rectangle 3"/>
          <p:cNvSpPr>
            <a:spLocks noGrp="1" noChangeArrowheads="1"/>
          </p:cNvSpPr>
          <p:nvPr>
            <p:ph type="body" idx="4294967295"/>
          </p:nvPr>
        </p:nvSpPr>
        <p:spPr/>
        <p:txBody>
          <a:bodyPr>
            <a:normAutofit lnSpcReduction="10000"/>
          </a:bodyPr>
          <a:lstStyle/>
          <a:p>
            <a:pPr eaLnBrk="1" hangingPunct="1">
              <a:lnSpc>
                <a:spcPct val="90000"/>
              </a:lnSpc>
            </a:pPr>
            <a:r>
              <a:rPr lang="en-GB" sz="2400" dirty="0" err="1">
                <a:latin typeface="Liberation Sans"/>
              </a:rPr>
              <a:t>Tullis</a:t>
            </a:r>
            <a:r>
              <a:rPr lang="en-GB" sz="2400" dirty="0">
                <a:latin typeface="Liberation Sans"/>
              </a:rPr>
              <a:t> (1987) found that the two screens produced quite different </a:t>
            </a:r>
            <a:r>
              <a:rPr lang="en-GB" sz="2400" dirty="0" smtClean="0">
                <a:latin typeface="Liberation Sans"/>
              </a:rPr>
              <a:t>results</a:t>
            </a:r>
          </a:p>
          <a:p>
            <a:pPr eaLnBrk="1" hangingPunct="1">
              <a:lnSpc>
                <a:spcPct val="90000"/>
              </a:lnSpc>
            </a:pPr>
            <a:endParaRPr lang="en-GB" sz="900" dirty="0">
              <a:latin typeface="Liberation Sans"/>
            </a:endParaRPr>
          </a:p>
          <a:p>
            <a:pPr lvl="1" eaLnBrk="1" hangingPunct="1">
              <a:lnSpc>
                <a:spcPct val="90000"/>
              </a:lnSpc>
            </a:pPr>
            <a:r>
              <a:rPr lang="en-GB" sz="1900" dirty="0">
                <a:solidFill>
                  <a:schemeClr val="accent1"/>
                </a:solidFill>
                <a:latin typeface="Liberation Sans"/>
              </a:rPr>
              <a:t>1st screen - took an average of 5.5 seconds to search</a:t>
            </a:r>
          </a:p>
          <a:p>
            <a:pPr lvl="1" eaLnBrk="1" hangingPunct="1">
              <a:lnSpc>
                <a:spcPct val="90000"/>
              </a:lnSpc>
            </a:pPr>
            <a:r>
              <a:rPr lang="en-GB" sz="1900" dirty="0">
                <a:solidFill>
                  <a:schemeClr val="accent1"/>
                </a:solidFill>
                <a:latin typeface="Liberation Sans"/>
              </a:rPr>
              <a:t>2nd screen - took 3.2 seconds to search </a:t>
            </a:r>
            <a:endParaRPr lang="en-GB" sz="1900" dirty="0" smtClean="0">
              <a:solidFill>
                <a:schemeClr val="accent1"/>
              </a:solidFill>
              <a:latin typeface="Liberation Sans"/>
            </a:endParaRPr>
          </a:p>
          <a:p>
            <a:pPr lvl="1" eaLnBrk="1" hangingPunct="1">
              <a:lnSpc>
                <a:spcPct val="90000"/>
              </a:lnSpc>
            </a:pPr>
            <a:endParaRPr lang="en-GB" sz="1100" dirty="0">
              <a:solidFill>
                <a:schemeClr val="accent1"/>
              </a:solidFill>
              <a:latin typeface="Liberation Sans"/>
            </a:endParaRPr>
          </a:p>
          <a:p>
            <a:pPr eaLnBrk="1" hangingPunct="1">
              <a:lnSpc>
                <a:spcPct val="90000"/>
              </a:lnSpc>
            </a:pPr>
            <a:r>
              <a:rPr lang="en-GB" sz="2400" dirty="0">
                <a:latin typeface="Liberation Sans"/>
              </a:rPr>
              <a:t>Why, since both displays have the same density of information (31</a:t>
            </a:r>
            <a:r>
              <a:rPr lang="en-GB" sz="2400" dirty="0" smtClean="0">
                <a:latin typeface="Liberation Sans"/>
              </a:rPr>
              <a:t>%)?</a:t>
            </a:r>
          </a:p>
          <a:p>
            <a:pPr eaLnBrk="1" hangingPunct="1">
              <a:lnSpc>
                <a:spcPct val="90000"/>
              </a:lnSpc>
            </a:pPr>
            <a:endParaRPr lang="en-GB" sz="2400" dirty="0">
              <a:latin typeface="Liberation Sans"/>
            </a:endParaRPr>
          </a:p>
          <a:p>
            <a:pPr eaLnBrk="1" hangingPunct="1">
              <a:lnSpc>
                <a:spcPct val="90000"/>
              </a:lnSpc>
            </a:pPr>
            <a:r>
              <a:rPr lang="en-GB" sz="2400" dirty="0" smtClean="0">
                <a:latin typeface="Liberation Sans"/>
              </a:rPr>
              <a:t>Spacing</a:t>
            </a:r>
          </a:p>
          <a:p>
            <a:pPr eaLnBrk="1" hangingPunct="1">
              <a:lnSpc>
                <a:spcPct val="90000"/>
              </a:lnSpc>
            </a:pPr>
            <a:endParaRPr lang="en-GB" sz="900" dirty="0">
              <a:latin typeface="Liberation Sans"/>
            </a:endParaRPr>
          </a:p>
          <a:p>
            <a:pPr lvl="1" eaLnBrk="1" hangingPunct="1">
              <a:lnSpc>
                <a:spcPct val="90000"/>
              </a:lnSpc>
            </a:pPr>
            <a:r>
              <a:rPr lang="en-GB" sz="1900" dirty="0">
                <a:solidFill>
                  <a:schemeClr val="accent1"/>
                </a:solidFill>
                <a:latin typeface="Liberation Sans"/>
              </a:rPr>
              <a:t>In the 1st screen the information is bunched up together, making it hard to search</a:t>
            </a:r>
          </a:p>
          <a:p>
            <a:pPr lvl="1" eaLnBrk="1" hangingPunct="1">
              <a:lnSpc>
                <a:spcPct val="90000"/>
              </a:lnSpc>
            </a:pPr>
            <a:r>
              <a:rPr lang="en-GB" sz="1900" dirty="0">
                <a:solidFill>
                  <a:schemeClr val="accent1"/>
                </a:solidFill>
                <a:latin typeface="Liberation Sans"/>
              </a:rPr>
              <a:t>In the 2nd screen the characters are grouped into vertical categories of information making it easier</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8</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17671993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0" name="Title 1"/>
          <p:cNvSpPr>
            <a:spLocks noGrp="1"/>
          </p:cNvSpPr>
          <p:nvPr>
            <p:ph type="title" idx="4294967295"/>
          </p:nvPr>
        </p:nvSpPr>
        <p:spPr/>
        <p:txBody>
          <a:bodyPr/>
          <a:lstStyle/>
          <a:p>
            <a:pPr eaLnBrk="1" hangingPunct="1"/>
            <a:r>
              <a:rPr lang="en-GB" dirty="0">
                <a:latin typeface="Liberation Sans"/>
              </a:rPr>
              <a:t>Multitasking and attention </a:t>
            </a:r>
          </a:p>
        </p:txBody>
      </p:sp>
      <p:sp>
        <p:nvSpPr>
          <p:cNvPr id="29701" name="Content Placeholder 2"/>
          <p:cNvSpPr>
            <a:spLocks noGrp="1"/>
          </p:cNvSpPr>
          <p:nvPr>
            <p:ph idx="4294967295"/>
          </p:nvPr>
        </p:nvSpPr>
        <p:spPr>
          <a:xfrm>
            <a:off x="467544" y="1772816"/>
            <a:ext cx="8229600" cy="4525963"/>
          </a:xfrm>
        </p:spPr>
        <p:txBody>
          <a:bodyPr>
            <a:normAutofit/>
          </a:bodyPr>
          <a:lstStyle/>
          <a:p>
            <a:pPr eaLnBrk="1" hangingPunct="1"/>
            <a:r>
              <a:rPr lang="en-GB" sz="2400" dirty="0">
                <a:latin typeface="Liberation Sans"/>
              </a:rPr>
              <a:t>Is it possible to perform multiple tasks without one or more of them being detrimentally affected</a:t>
            </a:r>
            <a:r>
              <a:rPr lang="en-GB" sz="2400" dirty="0" smtClean="0">
                <a:latin typeface="Liberation Sans"/>
              </a:rPr>
              <a:t>?</a:t>
            </a:r>
          </a:p>
          <a:p>
            <a:pPr eaLnBrk="1" hangingPunct="1"/>
            <a:endParaRPr lang="en-GB" sz="1000" dirty="0" smtClean="0">
              <a:latin typeface="Liberation Sans"/>
            </a:endParaRPr>
          </a:p>
          <a:p>
            <a:pPr eaLnBrk="1" hangingPunct="1"/>
            <a:endParaRPr lang="en-GB" sz="1000" dirty="0">
              <a:latin typeface="Liberation Sans"/>
            </a:endParaRPr>
          </a:p>
          <a:p>
            <a:pPr eaLnBrk="1" hangingPunct="1"/>
            <a:endParaRPr lang="en-GB" sz="1000" dirty="0" smtClean="0">
              <a:latin typeface="Liberation Sans"/>
            </a:endParaRPr>
          </a:p>
          <a:p>
            <a:pPr eaLnBrk="1" hangingPunct="1"/>
            <a:endParaRPr lang="en-GB" sz="1000" dirty="0">
              <a:latin typeface="Liberation Sans"/>
            </a:endParaRPr>
          </a:p>
          <a:p>
            <a:pPr eaLnBrk="1" hangingPunct="1"/>
            <a:r>
              <a:rPr lang="en-GB" sz="2400" dirty="0" err="1">
                <a:latin typeface="Liberation Sans"/>
              </a:rPr>
              <a:t>Ophir</a:t>
            </a:r>
            <a:r>
              <a:rPr lang="en-GB" sz="2400" dirty="0">
                <a:latin typeface="Liberation Sans"/>
              </a:rPr>
              <a:t> et al (2009) compared heavy vs light </a:t>
            </a:r>
            <a:r>
              <a:rPr lang="en-GB" sz="2400" dirty="0" smtClean="0">
                <a:latin typeface="Liberation Sans"/>
              </a:rPr>
              <a:t>multi-</a:t>
            </a:r>
            <a:r>
              <a:rPr lang="en-GB" sz="2400" dirty="0" err="1" smtClean="0">
                <a:latin typeface="Liberation Sans"/>
              </a:rPr>
              <a:t>taskers</a:t>
            </a:r>
            <a:endParaRPr lang="en-GB" sz="2400" dirty="0" smtClean="0">
              <a:latin typeface="Liberation Sans"/>
            </a:endParaRPr>
          </a:p>
          <a:p>
            <a:pPr eaLnBrk="1" hangingPunct="1"/>
            <a:endParaRPr lang="en-GB" sz="1000" dirty="0">
              <a:latin typeface="Liberation Sans"/>
            </a:endParaRPr>
          </a:p>
          <a:p>
            <a:pPr lvl="1" eaLnBrk="1" hangingPunct="1"/>
            <a:r>
              <a:rPr lang="en-GB" sz="2000" dirty="0">
                <a:solidFill>
                  <a:schemeClr val="accent1"/>
                </a:solidFill>
                <a:latin typeface="Liberation Sans"/>
              </a:rPr>
              <a:t>heavy were more prone to being distracted than those who infrequently multitask </a:t>
            </a:r>
          </a:p>
          <a:p>
            <a:pPr lvl="1" eaLnBrk="1" hangingPunct="1"/>
            <a:r>
              <a:rPr lang="en-GB" sz="2000" dirty="0">
                <a:solidFill>
                  <a:schemeClr val="accent1"/>
                </a:solidFill>
                <a:latin typeface="Liberation Sans"/>
              </a:rPr>
              <a:t>heavy multi-</a:t>
            </a:r>
            <a:r>
              <a:rPr lang="en-GB" sz="2000" dirty="0" err="1">
                <a:solidFill>
                  <a:schemeClr val="accent1"/>
                </a:solidFill>
                <a:latin typeface="Liberation Sans"/>
              </a:rPr>
              <a:t>taskers</a:t>
            </a:r>
            <a:r>
              <a:rPr lang="en-GB" sz="2000" dirty="0">
                <a:solidFill>
                  <a:schemeClr val="accent1"/>
                </a:solidFill>
                <a:latin typeface="Liberation Sans"/>
              </a:rPr>
              <a:t> are easily distracted and find it difficult to filter irrelevant information </a:t>
            </a:r>
          </a:p>
        </p:txBody>
      </p:sp>
      <p:sp>
        <p:nvSpPr>
          <p:cNvPr id="2" name="Footer Placeholder 1"/>
          <p:cNvSpPr>
            <a:spLocks noGrp="1"/>
          </p:cNvSpPr>
          <p:nvPr>
            <p:ph type="ftr" sz="quarter" idx="11"/>
          </p:nvPr>
        </p:nvSpPr>
        <p:spPr/>
        <p:txBody>
          <a:bodyPr/>
          <a:lstStyle/>
          <a:p>
            <a:pPr algn="ctr"/>
            <a:r>
              <a:rPr lang="en-GB" sz="1200" dirty="0" smtClean="0">
                <a:solidFill>
                  <a:schemeClr val="accent6">
                    <a:lumMod val="75000"/>
                  </a:schemeClr>
                </a:solidFill>
                <a:latin typeface="Liberation Sans"/>
              </a:rPr>
              <a:t>www.id-book.com</a:t>
            </a:r>
            <a:endParaRPr lang="en-GB" sz="1200"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pPr algn="r"/>
            <a:fld id="{A7EA2D8D-44E5-43C4-BBA1-AE3E32EF0894}" type="slidenum">
              <a:rPr lang="en-GB" sz="1200" smtClean="0">
                <a:solidFill>
                  <a:schemeClr val="accent6">
                    <a:lumMod val="75000"/>
                  </a:schemeClr>
                </a:solidFill>
                <a:latin typeface="Liberation Sans"/>
              </a:rPr>
              <a:pPr algn="r"/>
              <a:t>9</a:t>
            </a:fld>
            <a:endParaRPr lang="en-GB" sz="1200" dirty="0">
              <a:solidFill>
                <a:schemeClr val="accent6">
                  <a:lumMod val="75000"/>
                </a:schemeClr>
              </a:solidFill>
              <a:latin typeface="Liberation Sans"/>
            </a:endParaRPr>
          </a:p>
        </p:txBody>
      </p:sp>
    </p:spTree>
    <p:extLst>
      <p:ext uri="{BB962C8B-B14F-4D97-AF65-F5344CB8AC3E}">
        <p14:creationId xmlns:p14="http://schemas.microsoft.com/office/powerpoint/2010/main" val="320002192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3718</TotalTime>
  <Words>3362</Words>
  <Application>Microsoft Office PowerPoint</Application>
  <PresentationFormat>On-screen Show (4:3)</PresentationFormat>
  <Paragraphs>674</Paragraphs>
  <Slides>60</Slides>
  <Notes>47</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60</vt:i4>
      </vt:variant>
    </vt:vector>
  </HeadingPairs>
  <TitlesOfParts>
    <vt:vector size="69" baseType="lpstr">
      <vt:lpstr>ＭＳ Ｐゴシック</vt:lpstr>
      <vt:lpstr>Arial</vt:lpstr>
      <vt:lpstr>Calibri</vt:lpstr>
      <vt:lpstr>Liberation Sans</vt:lpstr>
      <vt:lpstr>Symbol</vt:lpstr>
      <vt:lpstr>Times</vt:lpstr>
      <vt:lpstr>Verdana</vt:lpstr>
      <vt:lpstr>Office Theme</vt:lpstr>
      <vt:lpstr>Document</vt:lpstr>
      <vt:lpstr>PowerPoint Presentation</vt:lpstr>
      <vt:lpstr>Overview</vt:lpstr>
      <vt:lpstr>Why do we need to understand users?</vt:lpstr>
      <vt:lpstr>Cognitive processes </vt:lpstr>
      <vt:lpstr>Attention </vt:lpstr>
      <vt:lpstr>Activity: Find the price of a double room at the Holiday Inn in Columbia </vt:lpstr>
      <vt:lpstr>Activity: Find the price for a double room at the Quality Inn in Pennsylvania a</vt:lpstr>
      <vt:lpstr>Activity</vt:lpstr>
      <vt:lpstr>Multitasking and attention </vt:lpstr>
      <vt:lpstr>Design implications for attention</vt:lpstr>
      <vt:lpstr>Perception</vt:lpstr>
      <vt:lpstr>Is color contrast good? Find Italian</vt:lpstr>
      <vt:lpstr>Are borders and white space better? Find french</vt:lpstr>
      <vt:lpstr>Activity</vt:lpstr>
      <vt:lpstr>Which is easiest to read and why?</vt:lpstr>
      <vt:lpstr>Design implications</vt:lpstr>
      <vt:lpstr>Memory</vt:lpstr>
      <vt:lpstr>Processing in memory</vt:lpstr>
      <vt:lpstr>Context is important</vt:lpstr>
      <vt:lpstr>Activity</vt:lpstr>
      <vt:lpstr>Recognition versus recall</vt:lpstr>
      <vt:lpstr>The problem with the classic ‘72’</vt:lpstr>
      <vt:lpstr>What some designers get up to…</vt:lpstr>
      <vt:lpstr>Why?</vt:lpstr>
      <vt:lpstr>Digital content management</vt:lpstr>
      <vt:lpstr>Digital content management</vt:lpstr>
      <vt:lpstr>Is Apple’s Spotlight search tool any good?</vt:lpstr>
      <vt:lpstr>Design implications</vt:lpstr>
      <vt:lpstr>Learning</vt:lpstr>
      <vt:lpstr>Cognitive prosthetic devices</vt:lpstr>
      <vt:lpstr>Design implications</vt:lpstr>
      <vt:lpstr>Reading, speaking, and listening </vt:lpstr>
      <vt:lpstr>Applications</vt:lpstr>
      <vt:lpstr>Design implications</vt:lpstr>
      <vt:lpstr>Problem-solving, planning, reasoning and decision-making  </vt:lpstr>
      <vt:lpstr>Design implications</vt:lpstr>
      <vt:lpstr>Dilemma</vt:lpstr>
      <vt:lpstr>Mental models</vt:lpstr>
      <vt:lpstr>Mental models</vt:lpstr>
      <vt:lpstr>Everyday reasoning and mental models</vt:lpstr>
      <vt:lpstr>Heating up a room or oven that is thermostat-controlled</vt:lpstr>
      <vt:lpstr>Heating up a room or oven that is thermostat-controlled</vt:lpstr>
      <vt:lpstr>Exercise: ATMs</vt:lpstr>
      <vt:lpstr>How did you fare?</vt:lpstr>
      <vt:lpstr>Gulfs of execution and evaluation </vt:lpstr>
      <vt:lpstr>Bridging the gulfs</vt:lpstr>
      <vt:lpstr>Information processing</vt:lpstr>
      <vt:lpstr>Model Human processor (Card et al, 1983)</vt:lpstr>
      <vt:lpstr>The human processor model</vt:lpstr>
      <vt:lpstr>Limitations </vt:lpstr>
      <vt:lpstr>Distributed cognition</vt:lpstr>
      <vt:lpstr>How it differs from information processing</vt:lpstr>
      <vt:lpstr>PowerPoint Presentation</vt:lpstr>
      <vt:lpstr>What’s involved</vt:lpstr>
      <vt:lpstr>External cognition</vt:lpstr>
      <vt:lpstr>Externalizing to reduce memory load</vt:lpstr>
      <vt:lpstr>Computational offloading</vt:lpstr>
      <vt:lpstr>Annotation and cognitive tracing </vt:lpstr>
      <vt:lpstr>Design implication</vt:lpstr>
      <vt:lpstr>Summary</vt:lpstr>
    </vt:vector>
  </TitlesOfParts>
  <Company>John Wiley and Sons, Inc.</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King, Georgia - Chichester</dc:creator>
  <cp:lastModifiedBy>Admin</cp:lastModifiedBy>
  <cp:revision>50</cp:revision>
  <dcterms:created xsi:type="dcterms:W3CDTF">2015-01-06T09:40:09Z</dcterms:created>
  <dcterms:modified xsi:type="dcterms:W3CDTF">2017-09-28T16:17:18Z</dcterms:modified>
</cp:coreProperties>
</file>

<file path=docProps/thumbnail.jpeg>
</file>